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12192000"/>
  <p:notesSz cx="6858000" cy="9144000"/>
  <p:embeddedFontLst>
    <p:embeddedFont>
      <p:font typeface="Helvetica Neue"/>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1" roundtripDataSignature="AMtx7mg/3348lZuiO7j3s8cYJuhRZUdW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HelveticaNeue-bold.fntdata"/><Relationship Id="rId43" Type="http://schemas.openxmlformats.org/officeDocument/2006/relationships/slide" Target="slides/slide39.xml"/><Relationship Id="rId87" Type="http://schemas.openxmlformats.org/officeDocument/2006/relationships/font" Target="fonts/HelveticaNeue-regular.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HelveticaNeue-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customschemas.google.com/relationships/presentationmetadata" Target="metadata"/><Relationship Id="rId90" Type="http://schemas.openxmlformats.org/officeDocument/2006/relationships/font" Target="fonts/HelveticaNeue-bold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a:solidFill>
                  <a:srgbClr val="F9F9F9"/>
                </a:solidFill>
                <a:latin typeface="Arial"/>
                <a:ea typeface="Arial"/>
                <a:cs typeface="Arial"/>
                <a:sym typeface="Arial"/>
              </a:rPr>
              <a:t>First and foremost, I would like to express my gratitude. It is a great honor to have you here as members of my PhD committee for the thesis defense. Today, I will briefly present my thesis and would be happy to address any questions you may have at any point during the presentation, at your convenience.</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However thereare numerus </a:t>
            </a:r>
            <a:r>
              <a:rPr lang="en-GB" sz="1200">
                <a:latin typeface="Arial"/>
                <a:ea typeface="Arial"/>
                <a:cs typeface="Arial"/>
                <a:sym typeface="Arial"/>
              </a:rPr>
              <a:t>Regulatory Mechanisms that effect TF Functionality, including… </a:t>
            </a:r>
            <a:endParaRPr/>
          </a:p>
          <a:p>
            <a:pPr indent="0" lvl="0" marL="0" rtl="0" algn="just">
              <a:spcBef>
                <a:spcPts val="0"/>
              </a:spcBef>
              <a:spcAft>
                <a:spcPts val="0"/>
              </a:spcAft>
              <a:buNone/>
            </a:pPr>
            <a:r>
              <a:rPr lang="en-GB" sz="1200">
                <a:latin typeface="Arial"/>
                <a:ea typeface="Arial"/>
                <a:cs typeface="Arial"/>
                <a:sym typeface="Arial"/>
              </a:rPr>
              <a:t>Therefore making it complicated to predict the global activity of TF in the context of rewiring cellular identity in vitro</a:t>
            </a:r>
            <a:endParaRPr/>
          </a:p>
        </p:txBody>
      </p:sp>
      <p:sp>
        <p:nvSpPr>
          <p:cNvPr id="239" name="Google Shape;23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However thereare numerus </a:t>
            </a:r>
            <a:r>
              <a:rPr lang="en-GB" sz="1200">
                <a:latin typeface="Arial"/>
                <a:ea typeface="Arial"/>
                <a:cs typeface="Arial"/>
                <a:sym typeface="Arial"/>
              </a:rPr>
              <a:t>Regulatory Mechanisms that effect TF Functionality, including… </a:t>
            </a:r>
            <a:endParaRPr/>
          </a:p>
          <a:p>
            <a:pPr indent="0" lvl="0" marL="0" rtl="0" algn="just">
              <a:spcBef>
                <a:spcPts val="0"/>
              </a:spcBef>
              <a:spcAft>
                <a:spcPts val="0"/>
              </a:spcAft>
              <a:buNone/>
            </a:pPr>
            <a:r>
              <a:rPr lang="en-GB" sz="1200">
                <a:latin typeface="Arial"/>
                <a:ea typeface="Arial"/>
                <a:cs typeface="Arial"/>
                <a:sym typeface="Arial"/>
              </a:rPr>
              <a:t>Therefore making it complicated to predict the global activity of TF in the context of rewiring cellular identity in vitro</a:t>
            </a:r>
            <a:endParaRPr/>
          </a:p>
        </p:txBody>
      </p:sp>
      <p:sp>
        <p:nvSpPr>
          <p:cNvPr id="267" name="Google Shape;2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285" name="Google Shape;2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with no further due I’ll start with a brief introduction Before diving into details.  So as you may know the competence of cells to a vast array of cell typesis the driving mechanism for the development of any multicellular organism. First, cellular differentiation was defined as the processes werw potent cell</a:t>
            </a:r>
            <a:endParaRPr/>
          </a:p>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is programmed to an other functional cell. This processes orchestrated by external spatiotemporal signaling which prominently act through tight regulation of transcription factors (TF). During such, distinct combinations of TFs alternate the cell states through a series of chromatin remodeling events and transcriptional program modulations, thus dramatically affect cellular characteristics by committing to a unique differentiation course.</a:t>
            </a:r>
            <a:endParaRPr b="0"/>
          </a:p>
          <a:p>
            <a:pPr indent="0" lvl="0" marL="0" rtl="0" algn="l">
              <a:spcBef>
                <a:spcPts val="0"/>
              </a:spcBef>
              <a:spcAft>
                <a:spcPts val="0"/>
              </a:spcAft>
              <a:buNone/>
            </a:pPr>
            <a:br>
              <a:rPr lang="en-GB"/>
            </a:br>
            <a:endParaRPr/>
          </a:p>
        </p:txBody>
      </p:sp>
      <p:sp>
        <p:nvSpPr>
          <p:cNvPr id="305" name="Google Shape;3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317" name="Google Shape;3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357" name="Google Shape;3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398" name="Google Shape;3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409" name="Google Shape;4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After the TF selection we set up all TFs in 2 different viral vectors to insure similarity among TFs. As a proof of concept</a:t>
            </a:r>
            <a:endParaRPr/>
          </a:p>
        </p:txBody>
      </p:sp>
      <p:sp>
        <p:nvSpPr>
          <p:cNvPr id="420" name="Google Shape;4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After the TF selection we set up all TFs in 2 different viral vectors to insure similarity among TFs. As a proof of concept</a:t>
            </a:r>
            <a:endParaRPr/>
          </a:p>
        </p:txBody>
      </p:sp>
      <p:sp>
        <p:nvSpPr>
          <p:cNvPr id="445" name="Google Shape;44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9F9F9"/>
              </a:buClr>
              <a:buSzPts val="2800"/>
              <a:buFont typeface="Arial"/>
              <a:buNone/>
            </a:pPr>
            <a:r>
              <a:rPr b="0" i="0" lang="en-GB" sz="2800">
                <a:solidFill>
                  <a:srgbClr val="F9F9F9"/>
                </a:solidFill>
                <a:latin typeface="Arial"/>
                <a:ea typeface="Arial"/>
                <a:cs typeface="Arial"/>
                <a:sym typeface="Arial"/>
              </a:rPr>
              <a:t>In this thesis, I employ core principles of integrative genomics, including </a:t>
            </a:r>
            <a:r>
              <a:rPr b="0" i="0" lang="en-GB" sz="1800" u="none" strike="noStrike">
                <a:solidFill>
                  <a:srgbClr val="000000"/>
                </a:solidFill>
                <a:latin typeface="Arial"/>
                <a:ea typeface="Arial"/>
                <a:cs typeface="Arial"/>
                <a:sym typeface="Arial"/>
              </a:rPr>
              <a:t>high throughput </a:t>
            </a:r>
            <a:r>
              <a:rPr b="0" i="0" lang="en-GB">
                <a:solidFill>
                  <a:srgbClr val="F9F9F9"/>
                </a:solidFill>
                <a:latin typeface="Arial"/>
                <a:ea typeface="Arial"/>
                <a:cs typeface="Arial"/>
                <a:sym typeface="Arial"/>
              </a:rPr>
              <a:t>sequencing</a:t>
            </a:r>
            <a:r>
              <a:rPr b="0" i="0" lang="en-GB" sz="1800" u="none" strike="noStrike">
                <a:solidFill>
                  <a:srgbClr val="000000"/>
                </a:solidFill>
                <a:latin typeface="Arial"/>
                <a:ea typeface="Arial"/>
                <a:cs typeface="Arial"/>
                <a:sym typeface="Arial"/>
              </a:rPr>
              <a:t> techniques, computional methods to analyze each omic data and integrate it </a:t>
            </a:r>
            <a:r>
              <a:rPr b="0" i="0" lang="en-GB" sz="2800">
                <a:solidFill>
                  <a:srgbClr val="F9F9F9"/>
                </a:solidFill>
                <a:latin typeface="Arial"/>
                <a:ea typeface="Arial"/>
                <a:cs typeface="Arial"/>
                <a:sym typeface="Arial"/>
              </a:rPr>
              <a:t>to achieve a more comprehensive understanding </a:t>
            </a:r>
            <a:r>
              <a:rPr b="0" i="0" lang="en-GB" sz="1800" u="none" strike="noStrike">
                <a:solidFill>
                  <a:srgbClr val="000000"/>
                </a:solidFill>
                <a:latin typeface="Arial"/>
                <a:ea typeface="Arial"/>
                <a:cs typeface="Arial"/>
                <a:sym typeface="Arial"/>
              </a:rPr>
              <a:t>, </a:t>
            </a:r>
            <a:r>
              <a:rPr b="0" i="0" lang="en-GB" sz="2800">
                <a:solidFill>
                  <a:srgbClr val="F9F9F9"/>
                </a:solidFill>
                <a:latin typeface="Arial"/>
                <a:ea typeface="Arial"/>
                <a:cs typeface="Arial"/>
                <a:sym typeface="Arial"/>
              </a:rPr>
              <a:t>eventually leading to functional annotations and validation strategies in order </a:t>
            </a:r>
            <a:r>
              <a:rPr b="0" i="0" lang="en-GB" sz="1800" u="none" strike="noStrike">
                <a:solidFill>
                  <a:srgbClr val="000000"/>
                </a:solidFill>
                <a:latin typeface="Arial"/>
                <a:ea typeface="Arial"/>
                <a:cs typeface="Arial"/>
                <a:sym typeface="Arial"/>
              </a:rPr>
              <a:t>to investigate </a:t>
            </a:r>
            <a:r>
              <a:rPr b="0" i="0" lang="en-GB" sz="2800">
                <a:solidFill>
                  <a:srgbClr val="F9F9F9"/>
                </a:solidFill>
                <a:latin typeface="Arial"/>
                <a:ea typeface="Arial"/>
                <a:cs typeface="Arial"/>
                <a:sym typeface="Arial"/>
              </a:rPr>
              <a:t>two interrelated projects. </a:t>
            </a:r>
            <a:r>
              <a:rPr b="0" i="0" lang="en-GB" sz="1800" u="none" strike="noStrike">
                <a:solidFill>
                  <a:srgbClr val="000000"/>
                </a:solidFill>
                <a:latin typeface="Arial"/>
                <a:ea typeface="Arial"/>
                <a:cs typeface="Arial"/>
                <a:sym typeface="Arial"/>
              </a:rPr>
              <a:t>1) “</a:t>
            </a:r>
            <a:r>
              <a:rPr b="0" i="0" lang="en-GB" sz="1200" u="none" strike="noStrike">
                <a:solidFill>
                  <a:srgbClr val="000000"/>
                </a:solidFill>
                <a:latin typeface="Arial"/>
                <a:ea typeface="Arial"/>
                <a:cs typeface="Arial"/>
                <a:sym typeface="Arial"/>
              </a:rPr>
              <a:t>An Integrated Screening to Infer Transcription Factor Regulatory Networks Governing Cell Fate Decisions” - </a:t>
            </a:r>
            <a:r>
              <a:rPr b="0" i="0" lang="en-GB">
                <a:solidFill>
                  <a:srgbClr val="F9F9F9"/>
                </a:solidFill>
                <a:latin typeface="Arial"/>
                <a:ea typeface="Arial"/>
                <a:cs typeface="Arial"/>
                <a:sym typeface="Arial"/>
              </a:rPr>
              <a:t>aims to explore both well-established and yet uncharacterized TFs regulatory affect om cell fate dcisions</a:t>
            </a:r>
            <a:r>
              <a:rPr b="0" i="0" lang="en-GB" sz="1200" u="none" strike="noStrike">
                <a:solidFill>
                  <a:srgbClr val="000000"/>
                </a:solidFill>
                <a:latin typeface="Arial"/>
                <a:ea typeface="Arial"/>
                <a:cs typeface="Arial"/>
                <a:sym typeface="Arial"/>
              </a:rPr>
              <a:t> ; 2) “Spatial Transcriptomics Reveals Sub-Tumoral Identities and Novel Diagnostic Markers in Triple Negative Breast Cancer with Immune Evasion Capacity” – </a:t>
            </a:r>
            <a:r>
              <a:rPr b="0" i="0" lang="en-GB">
                <a:solidFill>
                  <a:srgbClr val="F9F9F9"/>
                </a:solidFill>
                <a:latin typeface="Arial"/>
                <a:ea typeface="Arial"/>
                <a:cs typeface="Arial"/>
                <a:sym typeface="Arial"/>
              </a:rPr>
              <a:t>aims to on spatially resolving </a:t>
            </a:r>
            <a:r>
              <a:rPr b="0" i="0" lang="en-GB" sz="1200" u="none" strike="noStrike">
                <a:solidFill>
                  <a:srgbClr val="000000"/>
                </a:solidFill>
                <a:latin typeface="Arial"/>
                <a:ea typeface="Arial"/>
                <a:cs typeface="Arial"/>
                <a:sym typeface="Arial"/>
              </a:rPr>
              <a:t>TNBC focusing on PD-L1 status </a:t>
            </a:r>
            <a:r>
              <a:rPr b="0" i="0" lang="en-GB">
                <a:solidFill>
                  <a:srgbClr val="F9F9F9"/>
                </a:solidFill>
                <a:latin typeface="Arial"/>
                <a:ea typeface="Arial"/>
                <a:cs typeface="Arial"/>
                <a:sym typeface="Arial"/>
              </a:rPr>
              <a:t>with the goal of identifying alternative diagnostic markers</a:t>
            </a:r>
            <a:r>
              <a:rPr b="0" i="0" lang="en-GB" sz="1200" u="none" strike="noStrike">
                <a:solidFill>
                  <a:srgbClr val="000000"/>
                </a:solidFill>
                <a:latin typeface="Arial"/>
                <a:ea typeface="Arial"/>
                <a:cs typeface="Arial"/>
                <a:sym typeface="Arial"/>
              </a:rPr>
              <a:t>.</a:t>
            </a:r>
            <a:endParaRPr sz="1200"/>
          </a:p>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After the conversion we performed different types of exploratory assays, the first one was high throughput immunostaining experiment that demonstrated a significant cellular morphology variations. And we are trying ot explore the nture of such variation using omics data so RMA sequencing which already demonstrated a significant dpcific changes for many TFs and thus implying on their important role in developmental processes, and we we’ll also add epogenomic data. Chip sew that we are currently working on and ATAC seq that we are currently processing to explain the accioacion beween expression proile to deterministic phenotype. And as you can see, we have a large data set that consist of more than 2000 thoused samples accros the different essays. Therfore we riaked in introducing technical noisiness in our sysem. There  </a:t>
            </a:r>
            <a:endParaRPr b="0"/>
          </a:p>
          <a:p>
            <a:pPr indent="0" lvl="0" marL="0" rtl="0" algn="l">
              <a:spcBef>
                <a:spcPts val="0"/>
              </a:spcBef>
              <a:spcAft>
                <a:spcPts val="0"/>
              </a:spcAft>
              <a:buClr>
                <a:schemeClr val="dk1"/>
              </a:buClr>
              <a:buSzPts val="1200"/>
              <a:buFont typeface="Calibri"/>
              <a:buNone/>
            </a:pPr>
            <a:r>
              <a:t/>
            </a:r>
            <a:endParaRPr/>
          </a:p>
        </p:txBody>
      </p:sp>
      <p:sp>
        <p:nvSpPr>
          <p:cNvPr id="472" name="Google Shape;47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After the conversion we performed different types of exploratory assays, the first one was high throughput immunostaining experiment that demonstrated a significant cellular morphology variations. And we are trying ot explore the nture of such variation using omics data so RMA sequencing which already demonstrated a significant dpcific changes for many TFs and thus implying on their important role in developmental processes, and we we’ll also add epogenomic data. Chip sew that we are currently working on and ATAC seq that we are currently processing to explain the accioacion beween expression proile to deterministic phenotype. And as you can see, we have a large data set that consist of more than 2000 thoused samples accros the different essays. Therfore we riaked in introducing technical noisiness in our sysem. There  </a:t>
            </a:r>
            <a:endParaRPr b="0"/>
          </a:p>
          <a:p>
            <a:pPr indent="0" lvl="0" marL="0" rtl="0" algn="l">
              <a:spcBef>
                <a:spcPts val="0"/>
              </a:spcBef>
              <a:spcAft>
                <a:spcPts val="0"/>
              </a:spcAft>
              <a:buClr>
                <a:schemeClr val="dk1"/>
              </a:buClr>
              <a:buSzPts val="1200"/>
              <a:buFont typeface="Calibri"/>
              <a:buNone/>
            </a:pPr>
            <a:r>
              <a:t/>
            </a:r>
            <a:endParaRPr/>
          </a:p>
        </p:txBody>
      </p:sp>
      <p:sp>
        <p:nvSpPr>
          <p:cNvPr id="514" name="Google Shape;5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We are trying to investigate the nature of sch changes through multiomics data integration approach</a:t>
            </a:r>
            <a:endParaRPr/>
          </a:p>
        </p:txBody>
      </p:sp>
      <p:sp>
        <p:nvSpPr>
          <p:cNvPr id="558" name="Google Shape;5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just  like the little pionce asked the adults what do they see in jis drawing, and they answer a hat but actually it was sanke eating an elphen.   Also in our case where we have a highlye complex data , consisting of more than 2000 samples across 4 different assays, we would like to try and unrevel the real picture hidden, the little elephant underneneeth the complexcity layrs </a:t>
            </a:r>
            <a:endParaRPr/>
          </a:p>
        </p:txBody>
      </p:sp>
      <p:sp>
        <p:nvSpPr>
          <p:cNvPr id="578" name="Google Shape;5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bulk RNA samples. And as it a sparse matrix we decided to treat it with single cell like megerments. What you see here is a umap – anon linear dim reduction where each point represent the gene expression of a single samples. First to understand the structure of our data we colored the samples by condition type.  </a:t>
            </a:r>
            <a:endParaRPr/>
          </a:p>
          <a:p>
            <a:pPr indent="0" lvl="0" marL="0" rtl="0" algn="l">
              <a:spcBef>
                <a:spcPts val="0"/>
              </a:spcBef>
              <a:spcAft>
                <a:spcPts val="0"/>
              </a:spcAft>
              <a:buClr>
                <a:schemeClr val="dk1"/>
              </a:buClr>
              <a:buSzPts val="1200"/>
              <a:buFont typeface="Calibri"/>
              <a:buNone/>
            </a:pPr>
            <a:r>
              <a:t/>
            </a:r>
            <a:endParaRPr/>
          </a:p>
        </p:txBody>
      </p:sp>
      <p:sp>
        <p:nvSpPr>
          <p:cNvPr id="589" name="Google Shape;5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04" name="Google Shape;60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8" name="Google Shape;6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636" name="Google Shape;6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648" name="Google Shape;6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662" name="Google Shape;6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9F9F9"/>
              </a:buClr>
              <a:buSzPts val="4000"/>
              <a:buFont typeface="Arial"/>
              <a:buNone/>
            </a:pPr>
            <a:r>
              <a:rPr b="0" i="0" lang="en-GB" sz="4000">
                <a:solidFill>
                  <a:srgbClr val="F9F9F9"/>
                </a:solidFill>
                <a:latin typeface="Arial"/>
                <a:ea typeface="Arial"/>
                <a:cs typeface="Arial"/>
                <a:sym typeface="Arial"/>
              </a:rPr>
              <a:t>In this thesis, I employ core principles of integrative genomics, including </a:t>
            </a:r>
            <a:r>
              <a:rPr b="0" i="0" lang="en-GB" sz="2800" u="none" strike="noStrike">
                <a:solidFill>
                  <a:srgbClr val="000000"/>
                </a:solidFill>
                <a:latin typeface="Arial"/>
                <a:ea typeface="Arial"/>
                <a:cs typeface="Arial"/>
                <a:sym typeface="Arial"/>
              </a:rPr>
              <a:t>high throughput </a:t>
            </a:r>
            <a:r>
              <a:rPr b="0" i="0" lang="en-GB" sz="1800">
                <a:solidFill>
                  <a:srgbClr val="F9F9F9"/>
                </a:solidFill>
                <a:latin typeface="Arial"/>
                <a:ea typeface="Arial"/>
                <a:cs typeface="Arial"/>
                <a:sym typeface="Arial"/>
              </a:rPr>
              <a:t>sequencing</a:t>
            </a:r>
            <a:r>
              <a:rPr b="0" i="0" lang="en-GB" sz="2800" u="none" strike="noStrike">
                <a:solidFill>
                  <a:srgbClr val="000000"/>
                </a:solidFill>
                <a:latin typeface="Arial"/>
                <a:ea typeface="Arial"/>
                <a:cs typeface="Arial"/>
                <a:sym typeface="Arial"/>
              </a:rPr>
              <a:t> techniques, computional methods to analyze each omic data and integrate it </a:t>
            </a:r>
            <a:r>
              <a:rPr b="0" i="0" lang="en-GB" sz="4000">
                <a:solidFill>
                  <a:srgbClr val="F9F9F9"/>
                </a:solidFill>
                <a:latin typeface="Arial"/>
                <a:ea typeface="Arial"/>
                <a:cs typeface="Arial"/>
                <a:sym typeface="Arial"/>
              </a:rPr>
              <a:t>to achieve a more comprehensive understanding </a:t>
            </a:r>
            <a:r>
              <a:rPr b="0" i="0" lang="en-GB" sz="2800" u="none" strike="noStrike">
                <a:solidFill>
                  <a:srgbClr val="000000"/>
                </a:solidFill>
                <a:latin typeface="Arial"/>
                <a:ea typeface="Arial"/>
                <a:cs typeface="Arial"/>
                <a:sym typeface="Arial"/>
              </a:rPr>
              <a:t>, </a:t>
            </a:r>
            <a:r>
              <a:rPr b="0" i="0" lang="en-GB" sz="4000">
                <a:solidFill>
                  <a:srgbClr val="F9F9F9"/>
                </a:solidFill>
                <a:latin typeface="Arial"/>
                <a:ea typeface="Arial"/>
                <a:cs typeface="Arial"/>
                <a:sym typeface="Arial"/>
              </a:rPr>
              <a:t>eventually leading to functional annotations and validation strategies in order </a:t>
            </a:r>
            <a:r>
              <a:rPr b="0" i="0" lang="en-GB" sz="2800" u="none" strike="noStrike">
                <a:solidFill>
                  <a:srgbClr val="000000"/>
                </a:solidFill>
                <a:latin typeface="Arial"/>
                <a:ea typeface="Arial"/>
                <a:cs typeface="Arial"/>
                <a:sym typeface="Arial"/>
              </a:rPr>
              <a:t>to investigate </a:t>
            </a:r>
            <a:r>
              <a:rPr b="0" i="0" lang="en-GB" sz="4000">
                <a:solidFill>
                  <a:srgbClr val="F9F9F9"/>
                </a:solidFill>
                <a:latin typeface="Arial"/>
                <a:ea typeface="Arial"/>
                <a:cs typeface="Arial"/>
                <a:sym typeface="Arial"/>
              </a:rPr>
              <a:t>two interrelated projects. </a:t>
            </a:r>
            <a:r>
              <a:rPr b="0" i="0" lang="en-GB" sz="2800" u="none" strike="noStrike">
                <a:solidFill>
                  <a:srgbClr val="000000"/>
                </a:solidFill>
                <a:latin typeface="Arial"/>
                <a:ea typeface="Arial"/>
                <a:cs typeface="Arial"/>
                <a:sym typeface="Arial"/>
              </a:rPr>
              <a:t>1) “</a:t>
            </a:r>
            <a:r>
              <a:rPr b="0" i="0" lang="en-GB" sz="1800" u="none" strike="noStrike">
                <a:solidFill>
                  <a:srgbClr val="000000"/>
                </a:solidFill>
                <a:latin typeface="Arial"/>
                <a:ea typeface="Arial"/>
                <a:cs typeface="Arial"/>
                <a:sym typeface="Arial"/>
              </a:rPr>
              <a:t>An Integrated Screening to Infer Transcription Factor Regulatory Networks Governing Cell Fate Decisions” - </a:t>
            </a:r>
            <a:r>
              <a:rPr b="0" i="0" lang="en-GB" sz="1800">
                <a:solidFill>
                  <a:srgbClr val="F9F9F9"/>
                </a:solidFill>
                <a:latin typeface="Arial"/>
                <a:ea typeface="Arial"/>
                <a:cs typeface="Arial"/>
                <a:sym typeface="Arial"/>
              </a:rPr>
              <a:t>aims to explore both well-established and yet uncharacterized TFs regulatory affect om cell fate dcisions</a:t>
            </a:r>
            <a:r>
              <a:rPr b="0" i="0" lang="en-GB" sz="1800" u="none" strike="noStrike">
                <a:solidFill>
                  <a:srgbClr val="000000"/>
                </a:solidFill>
                <a:latin typeface="Arial"/>
                <a:ea typeface="Arial"/>
                <a:cs typeface="Arial"/>
                <a:sym typeface="Arial"/>
              </a:rPr>
              <a:t> ; 2) “Spatial Transcriptomics Reveals Sub-Tumoral Identities and Novel Diagnostic Markers in Triple Negative Breast Cancer with Immune Evasion Capacity” – </a:t>
            </a:r>
            <a:r>
              <a:rPr b="0" i="0" lang="en-GB" sz="1800">
                <a:solidFill>
                  <a:srgbClr val="F9F9F9"/>
                </a:solidFill>
                <a:latin typeface="Arial"/>
                <a:ea typeface="Arial"/>
                <a:cs typeface="Arial"/>
                <a:sym typeface="Arial"/>
              </a:rPr>
              <a:t>aims to on spatially resolving </a:t>
            </a:r>
            <a:r>
              <a:rPr b="0" i="0" lang="en-GB" sz="1800" u="none" strike="noStrike">
                <a:solidFill>
                  <a:srgbClr val="000000"/>
                </a:solidFill>
                <a:latin typeface="Arial"/>
                <a:ea typeface="Arial"/>
                <a:cs typeface="Arial"/>
                <a:sym typeface="Arial"/>
              </a:rPr>
              <a:t>TNBC focusing on PD-L1 status </a:t>
            </a:r>
            <a:r>
              <a:rPr b="0" i="0" lang="en-GB" sz="1800">
                <a:solidFill>
                  <a:srgbClr val="F9F9F9"/>
                </a:solidFill>
                <a:latin typeface="Arial"/>
                <a:ea typeface="Arial"/>
                <a:cs typeface="Arial"/>
                <a:sym typeface="Arial"/>
              </a:rPr>
              <a:t>with the goal of identifying alternative diagnostic markers</a:t>
            </a:r>
            <a:r>
              <a:rPr b="0" i="0" lang="en-GB" sz="1800" u="none" strike="noStrike">
                <a:solidFill>
                  <a:srgbClr val="000000"/>
                </a:solidFill>
                <a:latin typeface="Arial"/>
                <a:ea typeface="Arial"/>
                <a:cs typeface="Arial"/>
                <a:sym typeface="Arial"/>
              </a:rPr>
              <a:t>.</a:t>
            </a:r>
            <a:endParaRPr sz="1800"/>
          </a:p>
          <a:p>
            <a:pPr indent="0" lvl="0" marL="0" rtl="0" algn="l">
              <a:spcBef>
                <a:spcPts val="0"/>
              </a:spcBef>
              <a:spcAft>
                <a:spcPts val="0"/>
              </a:spcAft>
              <a:buNone/>
            </a:pPr>
            <a:r>
              <a:t/>
            </a:r>
            <a:endParaRPr sz="1800"/>
          </a:p>
        </p:txBody>
      </p:sp>
      <p:sp>
        <p:nvSpPr>
          <p:cNvPr id="126" name="Google Shape;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675" name="Google Shape;67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689" name="Google Shape;68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200"/>
              <a:buFont typeface="Arial"/>
              <a:buNone/>
            </a:pPr>
            <a:r>
              <a:rPr lang="en-GB" sz="1200">
                <a:solidFill>
                  <a:schemeClr val="lt1"/>
                </a:solidFill>
                <a:latin typeface="Arial"/>
                <a:ea typeface="Arial"/>
                <a:cs typeface="Arial"/>
                <a:sym typeface="Arial"/>
              </a:rPr>
              <a:t>Cross-Enrichment reavles </a:t>
            </a:r>
            <a:r>
              <a:rPr lang="en-GB" sz="1200">
                <a:latin typeface="Arial"/>
                <a:ea typeface="Arial"/>
                <a:cs typeface="Arial"/>
                <a:sym typeface="Arial"/>
              </a:rPr>
              <a:t>that TFs sharing </a:t>
            </a:r>
            <a:r>
              <a:rPr lang="en-GB" sz="1200">
                <a:solidFill>
                  <a:srgbClr val="8A9E7E"/>
                </a:solidFill>
                <a:latin typeface="Arial"/>
                <a:ea typeface="Arial"/>
                <a:cs typeface="Arial"/>
                <a:sym typeface="Arial"/>
              </a:rPr>
              <a:t>co-functional activities</a:t>
            </a:r>
            <a:r>
              <a:rPr lang="en-GB" sz="1200">
                <a:latin typeface="Arial"/>
                <a:ea typeface="Arial"/>
                <a:cs typeface="Arial"/>
                <a:sym typeface="Arial"/>
              </a:rPr>
              <a:t> and those belonging to the </a:t>
            </a:r>
            <a:r>
              <a:rPr lang="en-GB" sz="1200">
                <a:solidFill>
                  <a:srgbClr val="BD6631"/>
                </a:solidFill>
                <a:latin typeface="Arial"/>
                <a:ea typeface="Arial"/>
                <a:cs typeface="Arial"/>
                <a:sym typeface="Arial"/>
              </a:rPr>
              <a:t>same family </a:t>
            </a:r>
            <a:r>
              <a:rPr lang="en-GB" sz="1200">
                <a:latin typeface="Arial"/>
                <a:ea typeface="Arial"/>
                <a:cs typeface="Arial"/>
                <a:sym typeface="Arial"/>
              </a:rPr>
              <a:t>tend to group closely together</a:t>
            </a:r>
            <a:r>
              <a:rPr lang="en-GB">
                <a:latin typeface="Arial"/>
                <a:ea typeface="Arial"/>
                <a:cs typeface="Arial"/>
                <a:sym typeface="Arial"/>
              </a:rPr>
              <a:t>. Additionally, it underscores </a:t>
            </a:r>
            <a:r>
              <a:rPr lang="en-GB">
                <a:solidFill>
                  <a:srgbClr val="C00000"/>
                </a:solidFill>
                <a:latin typeface="Arial"/>
                <a:ea typeface="Arial"/>
                <a:cs typeface="Arial"/>
                <a:sym typeface="Arial"/>
              </a:rPr>
              <a:t>unexpected TFs interconnections</a:t>
            </a:r>
            <a:r>
              <a:rPr lang="en-GB">
                <a:latin typeface="Arial"/>
                <a:ea typeface="Arial"/>
                <a:cs typeface="Arial"/>
                <a:sym typeface="Arial"/>
              </a:rPr>
              <a:t>.</a:t>
            </a:r>
            <a:endParaRPr/>
          </a:p>
        </p:txBody>
      </p:sp>
      <p:sp>
        <p:nvSpPr>
          <p:cNvPr id="716" name="Google Shape;71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747" name="Google Shape;74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So we first started analyzing the Rna seq were we have more than 1000 samples. We noticed that our data is </a:t>
            </a:r>
            <a:endParaRPr/>
          </a:p>
          <a:p>
            <a:pPr indent="0" lvl="0" marL="0" rtl="0" algn="l">
              <a:spcBef>
                <a:spcPts val="0"/>
              </a:spcBef>
              <a:spcAft>
                <a:spcPts val="0"/>
              </a:spcAft>
              <a:buClr>
                <a:schemeClr val="dk1"/>
              </a:buClr>
              <a:buSzPts val="1200"/>
              <a:buFont typeface="Calibri"/>
              <a:buNone/>
            </a:pPr>
            <a:r>
              <a:rPr lang="en-GB"/>
              <a:t>A umap is a latent variable model The umap project the data on to axis that catche the maximum variance in the data, and therefor the closest my samples are to each other (the dot)</a:t>
            </a:r>
            <a:endParaRPr/>
          </a:p>
          <a:p>
            <a:pPr indent="0" lvl="0" marL="0" rtl="0" algn="l">
              <a:spcBef>
                <a:spcPts val="0"/>
              </a:spcBef>
              <a:spcAft>
                <a:spcPts val="0"/>
              </a:spcAft>
              <a:buClr>
                <a:schemeClr val="dk1"/>
              </a:buClr>
              <a:buSzPts val="1200"/>
              <a:buFont typeface="Calibri"/>
              <a:buNone/>
            </a:pPr>
            <a:r>
              <a:rPr lang="en-GB"/>
              <a:t>The similar they are on the accros the captured variations . </a:t>
            </a:r>
            <a:endParaRPr/>
          </a:p>
          <a:p>
            <a:pPr indent="0" lvl="0" marL="0" rtl="0" algn="l">
              <a:spcBef>
                <a:spcPts val="0"/>
              </a:spcBef>
              <a:spcAft>
                <a:spcPts val="0"/>
              </a:spcAft>
              <a:buClr>
                <a:schemeClr val="dk1"/>
              </a:buClr>
              <a:buSzPts val="1200"/>
              <a:buFont typeface="Calibri"/>
              <a:buNone/>
            </a:pPr>
            <a:r>
              <a:t/>
            </a:r>
            <a:endParaRPr/>
          </a:p>
        </p:txBody>
      </p:sp>
      <p:sp>
        <p:nvSpPr>
          <p:cNvPr id="762" name="Google Shape;76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776" name="Google Shape;7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798" name="Google Shape;79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834" name="Google Shape;83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869" name="Google Shape;86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883" name="Google Shape;88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63" name="Google Shape;16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911" name="Google Shape;91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931" name="Google Shape;93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strike="noStrike">
                <a:solidFill>
                  <a:srgbClr val="000000"/>
                </a:solidFill>
                <a:latin typeface="Arial"/>
                <a:ea typeface="Arial"/>
                <a:cs typeface="Arial"/>
                <a:sym typeface="Arial"/>
              </a:rPr>
              <a:t>In this project, we propose for the first time an unbiased  screening of ~300 different TFs potentially involved in developmental processes through a high-throughput multifaceted integrative genomic approach. This will ultimately lead to new paradigms in deciphering crucial dynamics that drive cell fate decisions and thus allow us to unlock the full potential of the TF repertoire. </a:t>
            </a:r>
            <a:endParaRPr b="0"/>
          </a:p>
          <a:p>
            <a:pPr indent="0" lvl="0" marL="0" rtl="0" algn="l">
              <a:spcBef>
                <a:spcPts val="0"/>
              </a:spcBef>
              <a:spcAft>
                <a:spcPts val="0"/>
              </a:spcAft>
              <a:buClr>
                <a:schemeClr val="dk1"/>
              </a:buClr>
              <a:buSzPts val="1200"/>
              <a:buFont typeface="Calibri"/>
              <a:buNone/>
            </a:pPr>
            <a:r>
              <a:t/>
            </a:r>
            <a:endParaRPr/>
          </a:p>
        </p:txBody>
      </p:sp>
      <p:sp>
        <p:nvSpPr>
          <p:cNvPr id="953" name="Google Shape;9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74" name="Google Shape;97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93" name="Google Shape;99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006" name="Google Shape;100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019" name="Google Shape;101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029" name="Google Shape;102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039" name="Google Shape;103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051" name="Google Shape;105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74" name="Google Shape;17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063" name="Google Shape;106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076" name="Google Shape;107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03" name="Google Shape;1103;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GB" sz="1800">
                <a:latin typeface="Arial"/>
                <a:ea typeface="Arial"/>
                <a:cs typeface="Arial"/>
                <a:sym typeface="Arial"/>
              </a:rPr>
              <a:t>This variability emphasizes the challenges of employing PD-L1 as a reliable diagnostic marker and highlights the need for standardized clinical approaches to enhance the sensitivity and reproducibility of diagnostic tests. Establishing such a uniform framework is essential for refining patient selection and enhancing the precision of patient selection for anti-PD-1/PD-L1 therapies, consequently enabling the development of more effective treatment strategies that improve patient outcomes</a:t>
            </a:r>
            <a:endParaRPr sz="1800">
              <a:latin typeface="Arial"/>
              <a:ea typeface="Arial"/>
              <a:cs typeface="Arial"/>
              <a:sym typeface="Arial"/>
            </a:endParaRPr>
          </a:p>
        </p:txBody>
      </p:sp>
      <p:sp>
        <p:nvSpPr>
          <p:cNvPr id="1118" name="Google Shape;111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32" name="Google Shape;113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44" name="Google Shape;114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54" name="Google Shape;115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Similarly to </a:t>
            </a:r>
            <a:r>
              <a:rPr b="0" i="0" lang="en-GB" sz="2800">
                <a:solidFill>
                  <a:srgbClr val="F9F9F9"/>
                </a:solidFill>
                <a:latin typeface="Arial"/>
                <a:ea typeface="Arial"/>
                <a:cs typeface="Arial"/>
                <a:sym typeface="Arial"/>
              </a:rPr>
              <a:t>the structure of my thesis, I will present each </a:t>
            </a:r>
            <a:r>
              <a:rPr b="0" i="0" lang="en-GB" sz="1800" u="none" strike="noStrike">
                <a:solidFill>
                  <a:srgbClr val="000000"/>
                </a:solidFill>
                <a:latin typeface="Arial"/>
                <a:ea typeface="Arial"/>
                <a:cs typeface="Arial"/>
                <a:sym typeface="Arial"/>
              </a:rPr>
              <a:t>introduction, results and summary and insights, starting from the first project</a:t>
            </a:r>
            <a:endParaRPr b="0"/>
          </a:p>
          <a:p>
            <a:pPr indent="0" lvl="0" marL="0" rtl="0" algn="l">
              <a:spcBef>
                <a:spcPts val="0"/>
              </a:spcBef>
              <a:spcAft>
                <a:spcPts val="0"/>
              </a:spcAft>
              <a:buNone/>
            </a:pPr>
            <a:br>
              <a:rPr lang="en-GB"/>
            </a:br>
            <a:endParaRPr/>
          </a:p>
        </p:txBody>
      </p:sp>
      <p:sp>
        <p:nvSpPr>
          <p:cNvPr id="1165" name="Google Shape;116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79" name="Google Shape;117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 name="Google Shape;119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192" name="Google Shape;1192;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800">
                <a:latin typeface="Arial"/>
                <a:ea typeface="Arial"/>
                <a:cs typeface="Arial"/>
                <a:sym typeface="Arial"/>
              </a:rPr>
              <a:t>. In this project, we developed a comprehensive transcriptomic, epigenomic, and morphological screening of 130 developmental TFs to identify novel pioneer factors that, either individually or in combination, play a pivotal role in regulating cellular identity. </a:t>
            </a:r>
            <a:br>
              <a:rPr lang="en-GB"/>
            </a:br>
            <a:endParaRPr/>
          </a:p>
        </p:txBody>
      </p:sp>
      <p:sp>
        <p:nvSpPr>
          <p:cNvPr id="186" name="Google Shape;1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07" name="Google Shape;1207;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17" name="Google Shape;121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31" name="Google Shape;123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44" name="Google Shape;124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6" name="Google Shape;125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57" name="Google Shape;125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67" name="Google Shape;126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78" name="Google Shape;1278;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292" name="Google Shape;1292;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17" name="Google Shape;1317;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31" name="Google Shape;1331;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53" name="Google Shape;1353;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68" name="Google Shape;1368;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79" name="Google Shape;1379;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391" name="Google Shape;139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03" name="Google Shape;140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9" name="Google Shape;141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20" name="Google Shape;142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36" name="Google Shape;1436;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46" name="Google Shape;144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57" name="Google Shape;1457;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74" name="Google Shape;1474;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800" u="none" strike="noStrike">
                <a:solidFill>
                  <a:srgbClr val="000000"/>
                </a:solidFill>
                <a:latin typeface="Arial"/>
                <a:ea typeface="Arial"/>
                <a:cs typeface="Arial"/>
                <a:sym typeface="Arial"/>
              </a:rPr>
              <a:t>In the past decades, the primary dogma that cellular differentiation was a unidirectional process, has been shattered by the paradigm-shifting discoveries of cellular reprogramming who granted Yamnaka and Gordon with the nobel price on 2012. These discoveries have led to a new school of thought in which the forced expression of a subset of crucial TFs can revert cellular programmes. This concept has triggered an unprecedented boost in the study of TFs to precisely shape cellular fate in vitro.</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490" name="Google Shape;1490;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So ill fist strat with a short background on the state of the arts and current challenges in the filed</a:t>
            </a:r>
            <a:endParaRPr b="0"/>
          </a:p>
          <a:p>
            <a:pPr indent="0" lvl="0" marL="0" rtl="0" algn="l">
              <a:spcBef>
                <a:spcPts val="0"/>
              </a:spcBef>
              <a:spcAft>
                <a:spcPts val="0"/>
              </a:spcAft>
              <a:buNone/>
            </a:pPr>
            <a:br>
              <a:rPr lang="en-GB"/>
            </a:br>
            <a:endParaRPr/>
          </a:p>
        </p:txBody>
      </p:sp>
      <p:sp>
        <p:nvSpPr>
          <p:cNvPr id="1506" name="Google Shape;1506;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Recent studies have demonstrated that a set of TFs which mutually regulate specific developmental networks do not have an identical functional capacity in the mechanism of cell fate conversion. First, a dominant subset called “pioneer factors” initiates the competence toward a unique cell fate followed by recruitment of cofactors that further promote the progression through the developmental trajectory.  </a:t>
            </a:r>
            <a:r>
              <a:rPr lang="en-GB" sz="2800"/>
              <a:t> ‘pioneer factors’ are dominant in their ability to</a:t>
            </a:r>
            <a:endParaRPr/>
          </a:p>
          <a:p>
            <a:pPr indent="0" lvl="0" marL="0" rtl="0" algn="just">
              <a:spcBef>
                <a:spcPts val="0"/>
              </a:spcBef>
              <a:spcAft>
                <a:spcPts val="0"/>
              </a:spcAft>
              <a:buNone/>
            </a:pPr>
            <a:r>
              <a:rPr lang="en-GB" sz="2800"/>
              <a:t> engage silent, unmarked chromatin and thus leading to the recruitment of other factors, thereby introducing new function to regulatory DNA sequences. </a:t>
            </a:r>
            <a:r>
              <a:rPr lang="en-GB" sz="1800">
                <a:latin typeface="Arial"/>
                <a:ea typeface="Arial"/>
                <a:cs typeface="Arial"/>
                <a:sym typeface="Arial"/>
              </a:rPr>
              <a:t>As a result, existing cellular conversion methods employing </a:t>
            </a:r>
            <a:r>
              <a:rPr b="0" i="0" lang="en-GB" sz="1800" u="none" strike="noStrike">
                <a:solidFill>
                  <a:srgbClr val="000000"/>
                </a:solidFill>
                <a:latin typeface="Arial"/>
                <a:ea typeface="Arial"/>
                <a:cs typeface="Arial"/>
                <a:sym typeface="Arial"/>
              </a:rPr>
              <a:t>at least one pioneer TF which initiates the commitment toward a unique cell fate. For example … </a:t>
            </a:r>
            <a:r>
              <a:rPr lang="en-GB" sz="1800">
                <a:latin typeface="Arial"/>
                <a:ea typeface="Arial"/>
                <a:cs typeface="Arial"/>
                <a:sym typeface="Arial"/>
              </a:rPr>
              <a:t>remain inefficient and yield phenotypically immature cells</a:t>
            </a:r>
            <a:endParaRPr sz="2800"/>
          </a:p>
          <a:p>
            <a:pPr indent="0" lvl="0" marL="0" rtl="0" algn="just">
              <a:spcBef>
                <a:spcPts val="0"/>
              </a:spcBef>
              <a:spcAft>
                <a:spcPts val="0"/>
              </a:spcAft>
              <a:buNone/>
            </a:pPr>
            <a:r>
              <a:rPr lang="en-GB" sz="2800"/>
              <a:t>. </a:t>
            </a:r>
            <a:r>
              <a:rPr b="0" i="0" lang="en-GB" sz="1800" u="none" strike="noStrike">
                <a:solidFill>
                  <a:srgbClr val="000000"/>
                </a:solidFill>
                <a:latin typeface="Arial"/>
                <a:ea typeface="Arial"/>
                <a:cs typeface="Arial"/>
                <a:sym typeface="Arial"/>
              </a:rPr>
              <a:t>Thus, studying the underlying mechanism of pioneer TFs and understand how they impart new functions to genome conformation and activity, constitute a fundamental topic in the field of developmental and stem cell biology. Understanding their underling mechanism will allow us to unlock the full potential</a:t>
            </a:r>
            <a:endParaRPr/>
          </a:p>
          <a:p>
            <a:pPr indent="0" lvl="0" marL="0" rtl="0" algn="just">
              <a:spcBef>
                <a:spcPts val="0"/>
              </a:spcBef>
              <a:spcAft>
                <a:spcPts val="0"/>
              </a:spcAft>
              <a:buNone/>
            </a:pPr>
            <a:r>
              <a:rPr b="0" i="0" lang="en-GB" sz="1800" u="none" strike="noStrike">
                <a:solidFill>
                  <a:srgbClr val="000000"/>
                </a:solidFill>
                <a:latin typeface="Arial"/>
                <a:ea typeface="Arial"/>
                <a:cs typeface="Arial"/>
                <a:sym typeface="Arial"/>
              </a:rPr>
              <a:t>Of pioneer TF repertoire. </a:t>
            </a:r>
            <a:endParaRPr b="0"/>
          </a:p>
          <a:p>
            <a:pPr indent="0" lvl="0" marL="0" rtl="0" algn="l">
              <a:spcBef>
                <a:spcPts val="0"/>
              </a:spcBef>
              <a:spcAft>
                <a:spcPts val="0"/>
              </a:spcAft>
              <a:buNone/>
            </a:pPr>
            <a:br>
              <a:rPr lang="en-GB"/>
            </a:br>
            <a:endParaRPr/>
          </a:p>
        </p:txBody>
      </p:sp>
      <p:sp>
        <p:nvSpPr>
          <p:cNvPr id="228" name="Google Shape;2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2"/>
          <p:cNvSpPr/>
          <p:nvPr>
            <p:ph idx="2" type="pic"/>
          </p:nvPr>
        </p:nvSpPr>
        <p:spPr>
          <a:xfrm>
            <a:off x="5183188" y="987425"/>
            <a:ext cx="6172200" cy="4873625"/>
          </a:xfrm>
          <a:prstGeom prst="rect">
            <a:avLst/>
          </a:prstGeom>
          <a:noFill/>
          <a:ln>
            <a:noFill/>
          </a:ln>
        </p:spPr>
      </p:sp>
      <p:sp>
        <p:nvSpPr>
          <p:cNvPr id="68" name="Google Shape;68;p9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7.png"/><Relationship Id="rId10" Type="http://schemas.openxmlformats.org/officeDocument/2006/relationships/image" Target="../media/image26.png"/><Relationship Id="rId12" Type="http://schemas.openxmlformats.org/officeDocument/2006/relationships/image" Target="../media/image3.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7.png"/><Relationship Id="rId10" Type="http://schemas.openxmlformats.org/officeDocument/2006/relationships/image" Target="../media/image26.png"/><Relationship Id="rId12" Type="http://schemas.openxmlformats.org/officeDocument/2006/relationships/image" Target="../media/image3.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44.png"/><Relationship Id="rId7" Type="http://schemas.openxmlformats.org/officeDocument/2006/relationships/image" Target="../media/image17.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6.png"/><Relationship Id="rId10"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05.png"/><Relationship Id="rId7" Type="http://schemas.openxmlformats.org/officeDocument/2006/relationships/image" Target="../media/image1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6.png"/><Relationship Id="rId10" Type="http://schemas.openxmlformats.org/officeDocument/2006/relationships/image" Target="../media/image23.png"/><Relationship Id="rId12" Type="http://schemas.openxmlformats.org/officeDocument/2006/relationships/image" Target="../media/image27.png"/><Relationship Id="rId9" Type="http://schemas.openxmlformats.org/officeDocument/2006/relationships/image" Target="../media/image22.png"/><Relationship Id="rId5" Type="http://schemas.openxmlformats.org/officeDocument/2006/relationships/image" Target="../media/image44.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26.png"/><Relationship Id="rId10" Type="http://schemas.openxmlformats.org/officeDocument/2006/relationships/image" Target="../media/image23.png"/><Relationship Id="rId12" Type="http://schemas.openxmlformats.org/officeDocument/2006/relationships/image" Target="../media/image27.png"/><Relationship Id="rId9" Type="http://schemas.openxmlformats.org/officeDocument/2006/relationships/image" Target="../media/image22.png"/><Relationship Id="rId5" Type="http://schemas.openxmlformats.org/officeDocument/2006/relationships/image" Target="../media/image44.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3.jp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0.png"/><Relationship Id="rId7" Type="http://schemas.openxmlformats.org/officeDocument/2006/relationships/image" Target="../media/image45.jpg"/><Relationship Id="rId8"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54.jpg"/><Relationship Id="rId7"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55.png"/><Relationship Id="rId7"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65.jpg"/><Relationship Id="rId7"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43.png"/><Relationship Id="rId5" Type="http://schemas.openxmlformats.org/officeDocument/2006/relationships/image" Target="../media/image8.png"/><Relationship Id="rId6" Type="http://schemas.openxmlformats.org/officeDocument/2006/relationships/image" Target="../media/image105.png"/><Relationship Id="rId7" Type="http://schemas.openxmlformats.org/officeDocument/2006/relationships/image" Target="../media/image126.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59.png"/><Relationship Id="rId7" Type="http://schemas.openxmlformats.org/officeDocument/2006/relationships/image" Target="../media/image1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59.png"/><Relationship Id="rId7" Type="http://schemas.openxmlformats.org/officeDocument/2006/relationships/image" Target="../media/image57.jpg"/><Relationship Id="rId8" Type="http://schemas.openxmlformats.org/officeDocument/2006/relationships/image" Target="../media/image1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7.jpg"/><Relationship Id="rId4" Type="http://schemas.openxmlformats.org/officeDocument/2006/relationships/image" Target="../media/image6.png"/><Relationship Id="rId10" Type="http://schemas.openxmlformats.org/officeDocument/2006/relationships/image" Target="../media/image13.jpg"/><Relationship Id="rId9" Type="http://schemas.openxmlformats.org/officeDocument/2006/relationships/image" Target="../media/image62.png"/><Relationship Id="rId5" Type="http://schemas.openxmlformats.org/officeDocument/2006/relationships/image" Target="../media/image2.png"/><Relationship Id="rId6" Type="http://schemas.openxmlformats.org/officeDocument/2006/relationships/image" Target="../media/image40.png"/><Relationship Id="rId7" Type="http://schemas.openxmlformats.org/officeDocument/2006/relationships/image" Target="../media/image68.png"/><Relationship Id="rId8"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7.png"/><Relationship Id="rId6" Type="http://schemas.openxmlformats.org/officeDocument/2006/relationships/image" Target="../media/image63.png"/><Relationship Id="rId7"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63.png"/><Relationship Id="rId7"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3.png"/><Relationship Id="rId6" Type="http://schemas.openxmlformats.org/officeDocument/2006/relationships/image" Target="../media/image1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3.png"/><Relationship Id="rId6"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png"/><Relationship Id="rId10" Type="http://schemas.openxmlformats.org/officeDocument/2006/relationships/image" Target="../media/image13.jpg"/><Relationship Id="rId9" Type="http://schemas.openxmlformats.org/officeDocument/2006/relationships/image" Target="../media/image75.png"/><Relationship Id="rId5" Type="http://schemas.openxmlformats.org/officeDocument/2006/relationships/image" Target="../media/image2.png"/><Relationship Id="rId6" Type="http://schemas.openxmlformats.org/officeDocument/2006/relationships/image" Target="../media/image63.png"/><Relationship Id="rId7" Type="http://schemas.openxmlformats.org/officeDocument/2006/relationships/image" Target="../media/image78.png"/><Relationship Id="rId8"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63.png"/><Relationship Id="rId6" Type="http://schemas.openxmlformats.org/officeDocument/2006/relationships/image" Target="../media/image7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27.png"/><Relationship Id="rId5" Type="http://schemas.openxmlformats.org/officeDocument/2006/relationships/image" Target="../media/image13.jpg"/><Relationship Id="rId6" Type="http://schemas.openxmlformats.org/officeDocument/2006/relationships/image" Target="../media/image74.jpg"/><Relationship Id="rId7" Type="http://schemas.openxmlformats.org/officeDocument/2006/relationships/image" Target="../media/image22.png"/><Relationship Id="rId8"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png"/><Relationship Id="rId10" Type="http://schemas.openxmlformats.org/officeDocument/2006/relationships/image" Target="../media/image27.png"/><Relationship Id="rId9" Type="http://schemas.openxmlformats.org/officeDocument/2006/relationships/image" Target="../media/image26.png"/><Relationship Id="rId5" Type="http://schemas.openxmlformats.org/officeDocument/2006/relationships/image" Target="../media/image80.jpg"/><Relationship Id="rId6" Type="http://schemas.openxmlformats.org/officeDocument/2006/relationships/image" Target="../media/image77.jpg"/><Relationship Id="rId7" Type="http://schemas.openxmlformats.org/officeDocument/2006/relationships/image" Target="../media/image95.png"/><Relationship Id="rId8"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7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3.jp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8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6.jpg"/><Relationship Id="rId4" Type="http://schemas.openxmlformats.org/officeDocument/2006/relationships/image" Target="../media/image41.png"/><Relationship Id="rId5" Type="http://schemas.openxmlformats.org/officeDocument/2006/relationships/image" Target="../media/image14.png"/><Relationship Id="rId6" Type="http://schemas.openxmlformats.org/officeDocument/2006/relationships/image" Target="../media/image83.jpg"/><Relationship Id="rId7" Type="http://schemas.openxmlformats.org/officeDocument/2006/relationships/image" Target="../media/image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14.png"/><Relationship Id="rId5"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5.png"/><Relationship Id="rId6" Type="http://schemas.openxmlformats.org/officeDocument/2006/relationships/image" Target="../media/image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5.png"/><Relationship Id="rId6"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1.png"/><Relationship Id="rId6" Type="http://schemas.openxmlformats.org/officeDocument/2006/relationships/image" Target="../media/image90.png"/><Relationship Id="rId7"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6.png"/><Relationship Id="rId6"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1.jpg"/><Relationship Id="rId6" Type="http://schemas.openxmlformats.org/officeDocument/2006/relationships/image" Target="../media/image1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1.jpg"/><Relationship Id="rId6"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8.jpg"/><Relationship Id="rId6" Type="http://schemas.openxmlformats.org/officeDocument/2006/relationships/image" Target="../media/image106.png"/><Relationship Id="rId7" Type="http://schemas.openxmlformats.org/officeDocument/2006/relationships/image" Target="../media/image1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1.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2.jpg"/><Relationship Id="rId6" Type="http://schemas.openxmlformats.org/officeDocument/2006/relationships/image" Target="../media/image1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4.jpg"/><Relationship Id="rId6" Type="http://schemas.openxmlformats.org/officeDocument/2006/relationships/image" Target="../media/image12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4.jpg"/><Relationship Id="rId6" Type="http://schemas.openxmlformats.org/officeDocument/2006/relationships/image" Target="../media/image12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7.png"/><Relationship Id="rId6" Type="http://schemas.openxmlformats.org/officeDocument/2006/relationships/image" Target="../media/image112.png"/><Relationship Id="rId7" Type="http://schemas.openxmlformats.org/officeDocument/2006/relationships/image" Target="../media/image11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1.jpg"/><Relationship Id="rId6" Type="http://schemas.openxmlformats.org/officeDocument/2006/relationships/image" Target="../media/image1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5.jpg"/><Relationship Id="rId6" Type="http://schemas.openxmlformats.org/officeDocument/2006/relationships/image" Target="../media/image10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8.png"/><Relationship Id="rId6" Type="http://schemas.openxmlformats.org/officeDocument/2006/relationships/image" Target="../media/image1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1.jpg"/><Relationship Id="rId6" Type="http://schemas.openxmlformats.org/officeDocument/2006/relationships/image" Target="../media/image1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7.jpg"/><Relationship Id="rId6"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5.png"/><Relationship Id="rId6" Type="http://schemas.openxmlformats.org/officeDocument/2006/relationships/image" Target="../media/image120.jpg"/><Relationship Id="rId7" Type="http://schemas.openxmlformats.org/officeDocument/2006/relationships/image" Target="../media/image1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1.jpg"/><Relationship Id="rId6"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jpg"/><Relationship Id="rId6" Type="http://schemas.openxmlformats.org/officeDocument/2006/relationships/image" Target="../media/image18.jpg"/><Relationship Id="rId7"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30.jpg"/><Relationship Id="rId6" Type="http://schemas.openxmlformats.org/officeDocument/2006/relationships/image" Target="../media/image122.png"/><Relationship Id="rId7" Type="http://schemas.openxmlformats.org/officeDocument/2006/relationships/image" Target="../media/image1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128.png"/><Relationship Id="rId11" Type="http://schemas.openxmlformats.org/officeDocument/2006/relationships/image" Target="../media/image138.jpg"/><Relationship Id="rId10" Type="http://schemas.openxmlformats.org/officeDocument/2006/relationships/image" Target="../media/image136.png"/><Relationship Id="rId12" Type="http://schemas.openxmlformats.org/officeDocument/2006/relationships/image" Target="../media/image139.png"/><Relationship Id="rId9" Type="http://schemas.openxmlformats.org/officeDocument/2006/relationships/image" Target="../media/image124.png"/><Relationship Id="rId5" Type="http://schemas.openxmlformats.org/officeDocument/2006/relationships/image" Target="../media/image135.png"/><Relationship Id="rId6" Type="http://schemas.openxmlformats.org/officeDocument/2006/relationships/image" Target="../media/image6.png"/><Relationship Id="rId7" Type="http://schemas.openxmlformats.org/officeDocument/2006/relationships/image" Target="../media/image137.jpg"/><Relationship Id="rId8" Type="http://schemas.openxmlformats.org/officeDocument/2006/relationships/image" Target="../media/image1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lose up of a logo&#10;&#10;Description automatically generated" id="89" name="Google Shape;89;p1"/>
          <p:cNvPicPr preferRelativeResize="0"/>
          <p:nvPr/>
        </p:nvPicPr>
        <p:blipFill rotWithShape="1">
          <a:blip r:embed="rId3">
            <a:alphaModFix/>
          </a:blip>
          <a:srcRect b="0" l="0" r="0" t="0"/>
          <a:stretch/>
        </p:blipFill>
        <p:spPr>
          <a:xfrm>
            <a:off x="10213829" y="5243010"/>
            <a:ext cx="1597404" cy="1597404"/>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10033911" y="3688141"/>
            <a:ext cx="1957241" cy="1394998"/>
          </a:xfrm>
          <a:prstGeom prst="rect">
            <a:avLst/>
          </a:prstGeom>
          <a:noFill/>
          <a:ln>
            <a:noFill/>
          </a:ln>
        </p:spPr>
      </p:pic>
      <p:sp>
        <p:nvSpPr>
          <p:cNvPr id="91" name="Google Shape;91;p1"/>
          <p:cNvSpPr/>
          <p:nvPr/>
        </p:nvSpPr>
        <p:spPr>
          <a:xfrm>
            <a:off x="1496" y="0"/>
            <a:ext cx="9778608" cy="6857603"/>
          </a:xfrm>
          <a:prstGeom prst="rect">
            <a:avLst/>
          </a:prstGeom>
          <a:gradFill>
            <a:gsLst>
              <a:gs pos="0">
                <a:srgbClr val="1F3864"/>
              </a:gs>
              <a:gs pos="100000">
                <a:srgbClr val="005DA5"/>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2" name="Google Shape;92;p1"/>
          <p:cNvSpPr txBox="1"/>
          <p:nvPr>
            <p:ph idx="1" type="subTitle"/>
          </p:nvPr>
        </p:nvSpPr>
        <p:spPr>
          <a:xfrm>
            <a:off x="323616" y="3528269"/>
            <a:ext cx="9144000" cy="309895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lt1"/>
              </a:buClr>
              <a:buSzPct val="100000"/>
              <a:buNone/>
            </a:pPr>
            <a:r>
              <a:rPr lang="en-GB" sz="2000">
                <a:solidFill>
                  <a:schemeClr val="lt1"/>
                </a:solidFill>
              </a:rPr>
              <a:t>February 2024</a:t>
            </a:r>
            <a:endParaRPr sz="2000">
              <a:solidFill>
                <a:schemeClr val="lt1"/>
              </a:solidFill>
            </a:endParaRPr>
          </a:p>
          <a:p>
            <a:pPr indent="0" lvl="0" marL="0" rtl="0" algn="ctr">
              <a:lnSpc>
                <a:spcPct val="90000"/>
              </a:lnSpc>
              <a:spcBef>
                <a:spcPts val="1000"/>
              </a:spcBef>
              <a:spcAft>
                <a:spcPts val="0"/>
              </a:spcAft>
              <a:buClr>
                <a:schemeClr val="lt1"/>
              </a:buClr>
              <a:buSzPct val="100000"/>
              <a:buNone/>
            </a:pPr>
            <a:r>
              <a:rPr lang="en-GB" sz="2100">
                <a:solidFill>
                  <a:schemeClr val="lt1"/>
                </a:solidFill>
              </a:rPr>
              <a:t>Thesis Defense</a:t>
            </a:r>
            <a:endParaRPr sz="2100">
              <a:solidFill>
                <a:schemeClr val="lt1"/>
              </a:solidFill>
            </a:endParaRPr>
          </a:p>
          <a:p>
            <a:pPr indent="0" lvl="0" marL="0" rtl="0" algn="ctr">
              <a:lnSpc>
                <a:spcPct val="90000"/>
              </a:lnSpc>
              <a:spcBef>
                <a:spcPts val="1000"/>
              </a:spcBef>
              <a:spcAft>
                <a:spcPts val="0"/>
              </a:spcAft>
              <a:buClr>
                <a:schemeClr val="dk1"/>
              </a:buClr>
              <a:buSzPct val="100000"/>
              <a:buNone/>
            </a:pPr>
            <a:r>
              <a:t/>
            </a:r>
            <a:endParaRPr sz="2000">
              <a:solidFill>
                <a:schemeClr val="lt1"/>
              </a:solidFill>
            </a:endParaRPr>
          </a:p>
          <a:p>
            <a:pPr indent="0" lvl="0" marL="0" rtl="0" algn="ctr">
              <a:lnSpc>
                <a:spcPct val="90000"/>
              </a:lnSpc>
              <a:spcBef>
                <a:spcPts val="1000"/>
              </a:spcBef>
              <a:spcAft>
                <a:spcPts val="0"/>
              </a:spcAft>
              <a:buClr>
                <a:schemeClr val="dk1"/>
              </a:buClr>
              <a:buSzPct val="100000"/>
              <a:buNone/>
            </a:pPr>
            <a:r>
              <a:t/>
            </a:r>
            <a:endParaRPr sz="2000">
              <a:solidFill>
                <a:schemeClr val="lt1"/>
              </a:solidFill>
            </a:endParaRPr>
          </a:p>
          <a:p>
            <a:pPr indent="0" lvl="0" marL="0" rtl="0" algn="ctr">
              <a:lnSpc>
                <a:spcPct val="90000"/>
              </a:lnSpc>
              <a:spcBef>
                <a:spcPts val="1000"/>
              </a:spcBef>
              <a:spcAft>
                <a:spcPts val="0"/>
              </a:spcAft>
              <a:buClr>
                <a:schemeClr val="dk1"/>
              </a:buClr>
              <a:buSzPct val="100000"/>
              <a:buNone/>
            </a:pPr>
            <a:r>
              <a:t/>
            </a:r>
            <a:endParaRPr sz="2000">
              <a:solidFill>
                <a:schemeClr val="lt1"/>
              </a:solidFill>
            </a:endParaRPr>
          </a:p>
          <a:p>
            <a:pPr indent="0" lvl="0" marL="0" rtl="0" algn="ctr">
              <a:lnSpc>
                <a:spcPct val="90000"/>
              </a:lnSpc>
              <a:spcBef>
                <a:spcPts val="1000"/>
              </a:spcBef>
              <a:spcAft>
                <a:spcPts val="0"/>
              </a:spcAft>
              <a:buClr>
                <a:schemeClr val="lt1"/>
              </a:buClr>
              <a:buSzPct val="100000"/>
              <a:buNone/>
            </a:pPr>
            <a:r>
              <a:rPr i="1" lang="en-GB" sz="2000">
                <a:solidFill>
                  <a:schemeClr val="lt1"/>
                </a:solidFill>
              </a:rPr>
              <a:t>Shaked Slovin</a:t>
            </a:r>
            <a:endParaRPr sz="2000">
              <a:solidFill>
                <a:schemeClr val="lt1"/>
              </a:solidFill>
            </a:endParaRPr>
          </a:p>
          <a:p>
            <a:pPr indent="0" lvl="0" marL="0" rtl="0" algn="ctr">
              <a:lnSpc>
                <a:spcPct val="160000"/>
              </a:lnSpc>
              <a:spcBef>
                <a:spcPts val="1000"/>
              </a:spcBef>
              <a:spcAft>
                <a:spcPts val="0"/>
              </a:spcAft>
              <a:buClr>
                <a:schemeClr val="lt1"/>
              </a:buClr>
              <a:buSzPct val="100000"/>
              <a:buNone/>
            </a:pPr>
            <a:r>
              <a:rPr lang="en-GB" sz="2000">
                <a:solidFill>
                  <a:schemeClr val="lt1"/>
                </a:solidFill>
              </a:rPr>
              <a:t>SEMM PhD student- Davide Cacchiarelli's Lab</a:t>
            </a:r>
            <a:br>
              <a:rPr lang="en-GB" sz="2000">
                <a:solidFill>
                  <a:schemeClr val="lt1"/>
                </a:solidFill>
              </a:rPr>
            </a:br>
            <a:r>
              <a:rPr lang="en-GB" sz="2000">
                <a:solidFill>
                  <a:schemeClr val="lt1"/>
                </a:solidFill>
              </a:rPr>
              <a:t>Armenise/Harvard Laboratory of Integrative Genomics </a:t>
            </a:r>
            <a:endParaRPr sz="2000">
              <a:solidFill>
                <a:schemeClr val="lt1"/>
              </a:solidFill>
            </a:endParaRPr>
          </a:p>
        </p:txBody>
      </p:sp>
      <p:sp>
        <p:nvSpPr>
          <p:cNvPr id="93" name="Google Shape;93;p1"/>
          <p:cNvSpPr txBox="1"/>
          <p:nvPr>
            <p:ph type="ctrTitle"/>
          </p:nvPr>
        </p:nvSpPr>
        <p:spPr>
          <a:xfrm>
            <a:off x="1496" y="336969"/>
            <a:ext cx="9778608" cy="180766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500"/>
              <a:buFont typeface="Calibri"/>
              <a:buNone/>
            </a:pPr>
            <a:r>
              <a:rPr b="1" lang="en-GB" sz="2500">
                <a:solidFill>
                  <a:schemeClr val="lt1"/>
                </a:solidFill>
                <a:latin typeface="Calibri"/>
                <a:ea typeface="Calibri"/>
                <a:cs typeface="Calibri"/>
                <a:sym typeface="Calibri"/>
              </a:rPr>
              <a:t>Integrative Genomics Unveils Transcription Factor Roles in Cellular Fate </a:t>
            </a:r>
            <a:br>
              <a:rPr b="1" lang="en-GB" sz="2500">
                <a:solidFill>
                  <a:schemeClr val="lt1"/>
                </a:solidFill>
                <a:latin typeface="Calibri"/>
                <a:ea typeface="Calibri"/>
                <a:cs typeface="Calibri"/>
                <a:sym typeface="Calibri"/>
              </a:rPr>
            </a:br>
            <a:r>
              <a:rPr b="1" lang="en-GB" sz="2500">
                <a:solidFill>
                  <a:schemeClr val="lt1"/>
                </a:solidFill>
                <a:latin typeface="Calibri"/>
                <a:ea typeface="Calibri"/>
                <a:cs typeface="Calibri"/>
                <a:sym typeface="Calibri"/>
              </a:rPr>
              <a:t>and</a:t>
            </a:r>
            <a:br>
              <a:rPr b="1" lang="en-GB" sz="2500">
                <a:solidFill>
                  <a:schemeClr val="lt1"/>
                </a:solidFill>
                <a:latin typeface="Calibri"/>
                <a:ea typeface="Calibri"/>
                <a:cs typeface="Calibri"/>
                <a:sym typeface="Calibri"/>
              </a:rPr>
            </a:br>
            <a:r>
              <a:rPr b="1" lang="en-GB" sz="2500">
                <a:solidFill>
                  <a:schemeClr val="lt1"/>
                </a:solidFill>
                <a:latin typeface="Calibri"/>
                <a:ea typeface="Calibri"/>
                <a:cs typeface="Calibri"/>
                <a:sym typeface="Calibri"/>
              </a:rPr>
              <a:t>Spatially Resolved Triple-Negative Breast Cancer Immunity Capacity</a:t>
            </a:r>
            <a:endParaRPr/>
          </a:p>
        </p:txBody>
      </p:sp>
      <p:pic>
        <p:nvPicPr>
          <p:cNvPr id="94" name="Google Shape;94;p1"/>
          <p:cNvPicPr preferRelativeResize="0"/>
          <p:nvPr/>
        </p:nvPicPr>
        <p:blipFill rotWithShape="1">
          <a:blip r:embed="rId5">
            <a:alphaModFix/>
          </a:blip>
          <a:srcRect b="0" l="30211" r="53513" t="0"/>
          <a:stretch/>
        </p:blipFill>
        <p:spPr>
          <a:xfrm>
            <a:off x="10252046" y="203199"/>
            <a:ext cx="1520970" cy="1511926"/>
          </a:xfrm>
          <a:prstGeom prst="rect">
            <a:avLst/>
          </a:prstGeom>
          <a:noFill/>
          <a:ln>
            <a:noFill/>
          </a:ln>
        </p:spPr>
      </p:pic>
      <p:pic>
        <p:nvPicPr>
          <p:cNvPr id="95" name="Google Shape;95;p1"/>
          <p:cNvPicPr preferRelativeResize="0"/>
          <p:nvPr/>
        </p:nvPicPr>
        <p:blipFill rotWithShape="1">
          <a:blip r:embed="rId5">
            <a:alphaModFix/>
          </a:blip>
          <a:srcRect b="0" l="55291" r="28435" t="0"/>
          <a:stretch/>
        </p:blipFill>
        <p:spPr>
          <a:xfrm>
            <a:off x="10252046" y="2016344"/>
            <a:ext cx="1520970" cy="1511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0"/>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242" name="Google Shape;242;p10"/>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243" name="Google Shape;243;p10"/>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TF Functionality Constrained by Diverse Regulatory Mechanisms</a:t>
            </a:r>
            <a:endParaRPr b="0" i="0" sz="2800" u="none" cap="none" strike="noStrike">
              <a:solidFill>
                <a:schemeClr val="lt1"/>
              </a:solidFill>
              <a:latin typeface="Arial"/>
              <a:ea typeface="Arial"/>
              <a:cs typeface="Arial"/>
              <a:sym typeface="Arial"/>
            </a:endParaRPr>
          </a:p>
        </p:txBody>
      </p:sp>
      <p:sp>
        <p:nvSpPr>
          <p:cNvPr id="245" name="Google Shape;245;p10"/>
          <p:cNvSpPr/>
          <p:nvPr/>
        </p:nvSpPr>
        <p:spPr>
          <a:xfrm>
            <a:off x="1597701" y="1971860"/>
            <a:ext cx="1792224" cy="923544"/>
          </a:xfrm>
          <a:custGeom>
            <a:rect b="b" l="l" r="r" t="t"/>
            <a:pathLst>
              <a:path extrusionOk="0" h="758238" w="1468930">
                <a:moveTo>
                  <a:pt x="1342558" y="0"/>
                </a:moveTo>
                <a:cubicBezTo>
                  <a:pt x="1412352" y="0"/>
                  <a:pt x="1468931" y="56579"/>
                  <a:pt x="1468931" y="126373"/>
                </a:cubicBezTo>
                <a:lnTo>
                  <a:pt x="1468931" y="631865"/>
                </a:lnTo>
                <a:cubicBezTo>
                  <a:pt x="1468931" y="701659"/>
                  <a:pt x="1412351"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0"/>
          <p:cNvSpPr/>
          <p:nvPr/>
        </p:nvSpPr>
        <p:spPr>
          <a:xfrm>
            <a:off x="1630128" y="4410277"/>
            <a:ext cx="1792224" cy="923544"/>
          </a:xfrm>
          <a:custGeom>
            <a:rect b="b" l="l" r="r" t="t"/>
            <a:pathLst>
              <a:path extrusionOk="0" h="758238" w="1468930">
                <a:moveTo>
                  <a:pt x="1342558" y="0"/>
                </a:moveTo>
                <a:cubicBezTo>
                  <a:pt x="1412352" y="0"/>
                  <a:pt x="1468931" y="56579"/>
                  <a:pt x="1468931" y="126373"/>
                </a:cubicBezTo>
                <a:lnTo>
                  <a:pt x="1468931" y="631866"/>
                </a:lnTo>
                <a:cubicBezTo>
                  <a:pt x="1468931" y="701660"/>
                  <a:pt x="1412351" y="758239"/>
                  <a:pt x="1342558" y="758239"/>
                </a:cubicBezTo>
                <a:lnTo>
                  <a:pt x="126373" y="758239"/>
                </a:lnTo>
                <a:cubicBezTo>
                  <a:pt x="56579" y="758239"/>
                  <a:pt x="0" y="701660"/>
                  <a:pt x="0" y="631866"/>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0"/>
          <p:cNvSpPr/>
          <p:nvPr/>
        </p:nvSpPr>
        <p:spPr>
          <a:xfrm>
            <a:off x="4435942" y="828825"/>
            <a:ext cx="1792224" cy="923544"/>
          </a:xfrm>
          <a:custGeom>
            <a:rect b="b" l="l" r="r" t="t"/>
            <a:pathLst>
              <a:path extrusionOk="0" h="758238" w="1468930">
                <a:moveTo>
                  <a:pt x="1342558" y="0"/>
                </a:moveTo>
                <a:cubicBezTo>
                  <a:pt x="1412352" y="0"/>
                  <a:pt x="1468931" y="56579"/>
                  <a:pt x="1468931" y="126373"/>
                </a:cubicBezTo>
                <a:lnTo>
                  <a:pt x="1468931" y="631865"/>
                </a:lnTo>
                <a:cubicBezTo>
                  <a:pt x="1468931" y="701659"/>
                  <a:pt x="1412352" y="758239"/>
                  <a:pt x="1342558" y="758239"/>
                </a:cubicBezTo>
                <a:lnTo>
                  <a:pt x="126373" y="758239"/>
                </a:lnTo>
                <a:cubicBezTo>
                  <a:pt x="56579" y="758239"/>
                  <a:pt x="0" y="701659"/>
                  <a:pt x="0" y="631866"/>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0"/>
          <p:cNvSpPr/>
          <p:nvPr/>
        </p:nvSpPr>
        <p:spPr>
          <a:xfrm>
            <a:off x="4435942" y="5705450"/>
            <a:ext cx="1792224" cy="923544"/>
          </a:xfrm>
          <a:custGeom>
            <a:rect b="b" l="l" r="r" t="t"/>
            <a:pathLst>
              <a:path extrusionOk="0" h="758238" w="1468930">
                <a:moveTo>
                  <a:pt x="1342558" y="0"/>
                </a:moveTo>
                <a:cubicBezTo>
                  <a:pt x="1412352" y="0"/>
                  <a:pt x="1468931" y="56579"/>
                  <a:pt x="1468931" y="126373"/>
                </a:cubicBezTo>
                <a:lnTo>
                  <a:pt x="1468931" y="631865"/>
                </a:lnTo>
                <a:cubicBezTo>
                  <a:pt x="1468931" y="701659"/>
                  <a:pt x="1412352"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0"/>
          <p:cNvSpPr/>
          <p:nvPr/>
        </p:nvSpPr>
        <p:spPr>
          <a:xfrm>
            <a:off x="7274183" y="4410173"/>
            <a:ext cx="1792224" cy="923544"/>
          </a:xfrm>
          <a:custGeom>
            <a:rect b="b" l="l" r="r" t="t"/>
            <a:pathLst>
              <a:path extrusionOk="0" h="758238" w="1468930">
                <a:moveTo>
                  <a:pt x="1342557" y="0"/>
                </a:moveTo>
                <a:cubicBezTo>
                  <a:pt x="1412351" y="0"/>
                  <a:pt x="1468930" y="56579"/>
                  <a:pt x="1468930" y="126373"/>
                </a:cubicBezTo>
                <a:lnTo>
                  <a:pt x="1468930" y="631866"/>
                </a:lnTo>
                <a:cubicBezTo>
                  <a:pt x="1468930" y="701659"/>
                  <a:pt x="1412351" y="758239"/>
                  <a:pt x="1342557" y="758239"/>
                </a:cubicBezTo>
                <a:lnTo>
                  <a:pt x="126373" y="758239"/>
                </a:lnTo>
                <a:cubicBezTo>
                  <a:pt x="56579" y="758239"/>
                  <a:pt x="0" y="701659"/>
                  <a:pt x="0" y="631866"/>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0"/>
          <p:cNvSpPr/>
          <p:nvPr/>
        </p:nvSpPr>
        <p:spPr>
          <a:xfrm>
            <a:off x="7241756" y="1971860"/>
            <a:ext cx="1792224" cy="923544"/>
          </a:xfrm>
          <a:custGeom>
            <a:rect b="b" l="l" r="r" t="t"/>
            <a:pathLst>
              <a:path extrusionOk="0" h="758238" w="1468930">
                <a:moveTo>
                  <a:pt x="1342558" y="0"/>
                </a:moveTo>
                <a:cubicBezTo>
                  <a:pt x="1412351" y="0"/>
                  <a:pt x="1468931" y="56579"/>
                  <a:pt x="1468931" y="126373"/>
                </a:cubicBezTo>
                <a:lnTo>
                  <a:pt x="1468931" y="631865"/>
                </a:lnTo>
                <a:cubicBezTo>
                  <a:pt x="1468931" y="701659"/>
                  <a:pt x="1412351"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0"/>
          <p:cNvSpPr txBox="1"/>
          <p:nvPr/>
        </p:nvSpPr>
        <p:spPr>
          <a:xfrm>
            <a:off x="7050212" y="2083122"/>
            <a:ext cx="2175311"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Non-Coding RNA Mediated Regulation</a:t>
            </a:r>
            <a:endParaRPr/>
          </a:p>
        </p:txBody>
      </p:sp>
      <p:sp>
        <p:nvSpPr>
          <p:cNvPr id="252" name="Google Shape;252;p10"/>
          <p:cNvSpPr txBox="1"/>
          <p:nvPr/>
        </p:nvSpPr>
        <p:spPr>
          <a:xfrm>
            <a:off x="7082639" y="4534135"/>
            <a:ext cx="2175311"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Co-regulatory Protein Interactions</a:t>
            </a:r>
            <a:endParaRPr/>
          </a:p>
        </p:txBody>
      </p:sp>
      <p:sp>
        <p:nvSpPr>
          <p:cNvPr id="253" name="Google Shape;253;p10"/>
          <p:cNvSpPr txBox="1"/>
          <p:nvPr/>
        </p:nvSpPr>
        <p:spPr>
          <a:xfrm>
            <a:off x="4244398" y="5816712"/>
            <a:ext cx="2175311"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Ligand-Induced </a:t>
            </a:r>
            <a:endParaRPr/>
          </a:p>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Activity Modulation</a:t>
            </a:r>
            <a:endParaRPr/>
          </a:p>
        </p:txBody>
      </p:sp>
      <p:sp>
        <p:nvSpPr>
          <p:cNvPr id="254" name="Google Shape;254;p10"/>
          <p:cNvSpPr txBox="1"/>
          <p:nvPr/>
        </p:nvSpPr>
        <p:spPr>
          <a:xfrm>
            <a:off x="4244397" y="940087"/>
            <a:ext cx="2175311" cy="70384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Post-Translational </a:t>
            </a:r>
            <a:endParaRPr/>
          </a:p>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Modification</a:t>
            </a:r>
            <a:endParaRPr sz="1400">
              <a:solidFill>
                <a:schemeClr val="dk1"/>
              </a:solidFill>
              <a:latin typeface="Calibri"/>
              <a:ea typeface="Calibri"/>
              <a:cs typeface="Calibri"/>
              <a:sym typeface="Calibri"/>
            </a:endParaRPr>
          </a:p>
        </p:txBody>
      </p:sp>
      <p:sp>
        <p:nvSpPr>
          <p:cNvPr id="255" name="Google Shape;255;p10"/>
          <p:cNvSpPr txBox="1"/>
          <p:nvPr/>
        </p:nvSpPr>
        <p:spPr>
          <a:xfrm>
            <a:off x="1406157" y="2083122"/>
            <a:ext cx="2175311" cy="70384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Chromatin </a:t>
            </a:r>
            <a:endParaRPr/>
          </a:p>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Accessibility </a:t>
            </a:r>
            <a:endParaRPr sz="1400">
              <a:solidFill>
                <a:schemeClr val="dk1"/>
              </a:solidFill>
              <a:latin typeface="Calibri"/>
              <a:ea typeface="Calibri"/>
              <a:cs typeface="Calibri"/>
              <a:sym typeface="Calibri"/>
            </a:endParaRPr>
          </a:p>
        </p:txBody>
      </p:sp>
      <p:sp>
        <p:nvSpPr>
          <p:cNvPr id="256" name="Google Shape;256;p10"/>
          <p:cNvSpPr txBox="1"/>
          <p:nvPr/>
        </p:nvSpPr>
        <p:spPr>
          <a:xfrm>
            <a:off x="1438584" y="4524725"/>
            <a:ext cx="2175311" cy="69871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400">
                <a:solidFill>
                  <a:schemeClr val="dk1"/>
                </a:solidFill>
                <a:latin typeface="Arial"/>
                <a:ea typeface="Arial"/>
                <a:cs typeface="Arial"/>
                <a:sym typeface="Arial"/>
              </a:rPr>
              <a:t>Signal Transduction Mediated Regulation</a:t>
            </a:r>
            <a:endParaRPr/>
          </a:p>
        </p:txBody>
      </p:sp>
      <p:pic>
        <p:nvPicPr>
          <p:cNvPr descr="A screen shot of a video game&#10;&#10;Description automatically generated" id="257" name="Google Shape;257;p10"/>
          <p:cNvPicPr preferRelativeResize="0"/>
          <p:nvPr/>
        </p:nvPicPr>
        <p:blipFill rotWithShape="1">
          <a:blip r:embed="rId5">
            <a:alphaModFix/>
          </a:blip>
          <a:srcRect b="50000" l="18281" r="60561" t="30263"/>
          <a:stretch/>
        </p:blipFill>
        <p:spPr>
          <a:xfrm>
            <a:off x="4296556" y="3000621"/>
            <a:ext cx="2017637" cy="1317487"/>
          </a:xfrm>
          <a:prstGeom prst="rect">
            <a:avLst/>
          </a:prstGeom>
          <a:noFill/>
          <a:ln>
            <a:noFill/>
          </a:ln>
        </p:spPr>
      </p:pic>
      <p:cxnSp>
        <p:nvCxnSpPr>
          <p:cNvPr id="258" name="Google Shape;258;p10"/>
          <p:cNvCxnSpPr/>
          <p:nvPr/>
        </p:nvCxnSpPr>
        <p:spPr>
          <a:xfrm>
            <a:off x="5333945" y="1843746"/>
            <a:ext cx="0" cy="755779"/>
          </a:xfrm>
          <a:prstGeom prst="straightConnector1">
            <a:avLst/>
          </a:prstGeom>
          <a:noFill/>
          <a:ln cap="flat" cmpd="sng" w="28575">
            <a:solidFill>
              <a:srgbClr val="C00000"/>
            </a:solidFill>
            <a:prstDash val="solid"/>
            <a:miter lim="800000"/>
            <a:headEnd len="med" w="med" type="oval"/>
            <a:tailEnd len="med" w="med" type="oval"/>
          </a:ln>
        </p:spPr>
      </p:cxnSp>
      <p:cxnSp>
        <p:nvCxnSpPr>
          <p:cNvPr id="259" name="Google Shape;259;p10"/>
          <p:cNvCxnSpPr/>
          <p:nvPr/>
        </p:nvCxnSpPr>
        <p:spPr>
          <a:xfrm>
            <a:off x="6843097" y="2746688"/>
            <a:ext cx="0" cy="755779"/>
          </a:xfrm>
          <a:prstGeom prst="straightConnector1">
            <a:avLst/>
          </a:prstGeom>
          <a:noFill/>
          <a:ln cap="flat" cmpd="sng" w="28575">
            <a:solidFill>
              <a:srgbClr val="C00000"/>
            </a:solidFill>
            <a:prstDash val="solid"/>
            <a:miter lim="800000"/>
            <a:headEnd len="med" w="med" type="oval"/>
            <a:tailEnd len="med" w="med" type="oval"/>
          </a:ln>
        </p:spPr>
      </p:cxnSp>
      <p:cxnSp>
        <p:nvCxnSpPr>
          <p:cNvPr id="260" name="Google Shape;260;p10"/>
          <p:cNvCxnSpPr/>
          <p:nvPr/>
        </p:nvCxnSpPr>
        <p:spPr>
          <a:xfrm rot="10800000">
            <a:off x="6843097" y="3892865"/>
            <a:ext cx="0" cy="755779"/>
          </a:xfrm>
          <a:prstGeom prst="straightConnector1">
            <a:avLst/>
          </a:prstGeom>
          <a:noFill/>
          <a:ln cap="flat" cmpd="sng" w="28575">
            <a:solidFill>
              <a:srgbClr val="C00000"/>
            </a:solidFill>
            <a:prstDash val="solid"/>
            <a:miter lim="800000"/>
            <a:headEnd len="med" w="med" type="oval"/>
            <a:tailEnd len="med" w="med" type="oval"/>
          </a:ln>
        </p:spPr>
      </p:cxnSp>
      <p:cxnSp>
        <p:nvCxnSpPr>
          <p:cNvPr id="261" name="Google Shape;261;p10"/>
          <p:cNvCxnSpPr/>
          <p:nvPr/>
        </p:nvCxnSpPr>
        <p:spPr>
          <a:xfrm rot="10800000">
            <a:off x="3794567" y="3852393"/>
            <a:ext cx="0" cy="755779"/>
          </a:xfrm>
          <a:prstGeom prst="straightConnector1">
            <a:avLst/>
          </a:prstGeom>
          <a:noFill/>
          <a:ln cap="flat" cmpd="sng" w="28575">
            <a:solidFill>
              <a:srgbClr val="C00000"/>
            </a:solidFill>
            <a:prstDash val="solid"/>
            <a:miter lim="800000"/>
            <a:headEnd len="med" w="med" type="oval"/>
            <a:tailEnd len="med" w="med" type="oval"/>
          </a:ln>
        </p:spPr>
      </p:cxnSp>
      <p:cxnSp>
        <p:nvCxnSpPr>
          <p:cNvPr id="262" name="Google Shape;262;p10"/>
          <p:cNvCxnSpPr/>
          <p:nvPr/>
        </p:nvCxnSpPr>
        <p:spPr>
          <a:xfrm rot="10800000">
            <a:off x="5365431" y="4855841"/>
            <a:ext cx="0" cy="755779"/>
          </a:xfrm>
          <a:prstGeom prst="straightConnector1">
            <a:avLst/>
          </a:prstGeom>
          <a:noFill/>
          <a:ln cap="flat" cmpd="sng" w="28575">
            <a:solidFill>
              <a:srgbClr val="C00000"/>
            </a:solidFill>
            <a:prstDash val="solid"/>
            <a:miter lim="800000"/>
            <a:headEnd len="med" w="med" type="oval"/>
            <a:tailEnd len="med" w="med" type="oval"/>
          </a:ln>
        </p:spPr>
      </p:cxnSp>
      <p:cxnSp>
        <p:nvCxnSpPr>
          <p:cNvPr id="263" name="Google Shape;263;p10"/>
          <p:cNvCxnSpPr/>
          <p:nvPr/>
        </p:nvCxnSpPr>
        <p:spPr>
          <a:xfrm>
            <a:off x="3794567" y="2708082"/>
            <a:ext cx="0" cy="755779"/>
          </a:xfrm>
          <a:prstGeom prst="straightConnector1">
            <a:avLst/>
          </a:prstGeom>
          <a:noFill/>
          <a:ln cap="flat" cmpd="sng" w="28575">
            <a:solidFill>
              <a:srgbClr val="C00000"/>
            </a:solidFill>
            <a:prstDash val="solid"/>
            <a:miter lim="800000"/>
            <a:headEnd len="med" w="med" type="oval"/>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11"/>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270" name="Google Shape;270;p11"/>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271" name="Google Shape;271;p11"/>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Current challenges in the filed</a:t>
            </a:r>
            <a:endParaRPr sz="2800">
              <a:solidFill>
                <a:schemeClr val="lt1"/>
              </a:solidFill>
              <a:latin typeface="Arial"/>
              <a:ea typeface="Arial"/>
              <a:cs typeface="Arial"/>
              <a:sym typeface="Arial"/>
            </a:endParaRPr>
          </a:p>
        </p:txBody>
      </p:sp>
      <p:pic>
        <p:nvPicPr>
          <p:cNvPr descr="A red exclamation mark on a black background&#10;&#10;Description automatically generated" id="273" name="Google Shape;273;p11"/>
          <p:cNvPicPr preferRelativeResize="0"/>
          <p:nvPr/>
        </p:nvPicPr>
        <p:blipFill rotWithShape="1">
          <a:blip r:embed="rId5">
            <a:alphaModFix/>
          </a:blip>
          <a:srcRect b="0" l="0" r="0" t="0"/>
          <a:stretch/>
        </p:blipFill>
        <p:spPr>
          <a:xfrm>
            <a:off x="5696196" y="3956451"/>
            <a:ext cx="799605" cy="1294598"/>
          </a:xfrm>
          <a:prstGeom prst="rect">
            <a:avLst/>
          </a:prstGeom>
          <a:noFill/>
          <a:ln>
            <a:noFill/>
          </a:ln>
        </p:spPr>
      </p:pic>
      <p:grpSp>
        <p:nvGrpSpPr>
          <p:cNvPr id="274" name="Google Shape;274;p11"/>
          <p:cNvGrpSpPr/>
          <p:nvPr/>
        </p:nvGrpSpPr>
        <p:grpSpPr>
          <a:xfrm>
            <a:off x="207380" y="3334820"/>
            <a:ext cx="3851272" cy="2461661"/>
            <a:chOff x="213360" y="3461820"/>
            <a:chExt cx="3851272" cy="2461661"/>
          </a:xfrm>
        </p:grpSpPr>
        <p:sp>
          <p:nvSpPr>
            <p:cNvPr id="275" name="Google Shape;275;p11"/>
            <p:cNvSpPr txBox="1"/>
            <p:nvPr/>
          </p:nvSpPr>
          <p:spPr>
            <a:xfrm>
              <a:off x="213360" y="3800698"/>
              <a:ext cx="3851272" cy="1668405"/>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GB" sz="1800">
                  <a:solidFill>
                    <a:schemeClr val="dk1"/>
                  </a:solidFill>
                  <a:latin typeface="Arial"/>
                  <a:ea typeface="Arial"/>
                  <a:cs typeface="Arial"/>
                  <a:sym typeface="Arial"/>
                </a:rPr>
                <a:t>Existing cellular conversion methods remain inefficient and yield phenotypically immature cells</a:t>
              </a:r>
              <a:endParaRPr sz="1800">
                <a:solidFill>
                  <a:schemeClr val="dk1"/>
                </a:solidFill>
                <a:latin typeface="Arial"/>
                <a:ea typeface="Arial"/>
                <a:cs typeface="Arial"/>
                <a:sym typeface="Arial"/>
              </a:endParaRPr>
            </a:p>
          </p:txBody>
        </p:sp>
        <p:sp>
          <p:nvSpPr>
            <p:cNvPr id="276" name="Google Shape;276;p11"/>
            <p:cNvSpPr/>
            <p:nvPr/>
          </p:nvSpPr>
          <p:spPr>
            <a:xfrm>
              <a:off x="213360" y="3461820"/>
              <a:ext cx="3851272" cy="2461661"/>
            </a:xfrm>
            <a:custGeom>
              <a:rect b="b" l="l" r="r" t="t"/>
              <a:pathLst>
                <a:path extrusionOk="0" h="758238" w="1468930">
                  <a:moveTo>
                    <a:pt x="1342558" y="0"/>
                  </a:moveTo>
                  <a:cubicBezTo>
                    <a:pt x="1412351" y="0"/>
                    <a:pt x="1468931" y="56579"/>
                    <a:pt x="1468931" y="126373"/>
                  </a:cubicBezTo>
                  <a:lnTo>
                    <a:pt x="1468931" y="631865"/>
                  </a:lnTo>
                  <a:cubicBezTo>
                    <a:pt x="1468931" y="701659"/>
                    <a:pt x="1412351"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 name="Google Shape;277;p11"/>
          <p:cNvGrpSpPr/>
          <p:nvPr/>
        </p:nvGrpSpPr>
        <p:grpSpPr>
          <a:xfrm>
            <a:off x="4170363" y="886012"/>
            <a:ext cx="3851272" cy="2461661"/>
            <a:chOff x="4145844" y="3461819"/>
            <a:chExt cx="3851272" cy="2461661"/>
          </a:xfrm>
        </p:grpSpPr>
        <p:sp>
          <p:nvSpPr>
            <p:cNvPr id="278" name="Google Shape;278;p11"/>
            <p:cNvSpPr txBox="1"/>
            <p:nvPr/>
          </p:nvSpPr>
          <p:spPr>
            <a:xfrm>
              <a:off x="4145844" y="3520427"/>
              <a:ext cx="3851272" cy="2228944"/>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GB" sz="1800">
                  <a:solidFill>
                    <a:schemeClr val="dk1"/>
                  </a:solidFill>
                  <a:latin typeface="Arial"/>
                  <a:ea typeface="Arial"/>
                  <a:cs typeface="Arial"/>
                  <a:sym typeface="Arial"/>
                </a:rPr>
                <a:t>Research in this field has mainly focused on identifying the most optimal TFs for generating specific target cell types of interest</a:t>
              </a:r>
              <a:endParaRPr sz="1800">
                <a:solidFill>
                  <a:schemeClr val="dk1"/>
                </a:solidFill>
                <a:latin typeface="Calibri"/>
                <a:ea typeface="Calibri"/>
                <a:cs typeface="Calibri"/>
                <a:sym typeface="Calibri"/>
              </a:endParaRPr>
            </a:p>
          </p:txBody>
        </p:sp>
        <p:sp>
          <p:nvSpPr>
            <p:cNvPr id="279" name="Google Shape;279;p11"/>
            <p:cNvSpPr/>
            <p:nvPr/>
          </p:nvSpPr>
          <p:spPr>
            <a:xfrm>
              <a:off x="4145844" y="3461819"/>
              <a:ext cx="3851272" cy="2461661"/>
            </a:xfrm>
            <a:custGeom>
              <a:rect b="b" l="l" r="r" t="t"/>
              <a:pathLst>
                <a:path extrusionOk="0" h="758238" w="1468930">
                  <a:moveTo>
                    <a:pt x="1342558" y="0"/>
                  </a:moveTo>
                  <a:cubicBezTo>
                    <a:pt x="1412351" y="0"/>
                    <a:pt x="1468931" y="56579"/>
                    <a:pt x="1468931" y="126373"/>
                  </a:cubicBezTo>
                  <a:lnTo>
                    <a:pt x="1468931" y="631865"/>
                  </a:lnTo>
                  <a:cubicBezTo>
                    <a:pt x="1468931" y="701659"/>
                    <a:pt x="1412351"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0" name="Google Shape;280;p11"/>
          <p:cNvGrpSpPr/>
          <p:nvPr/>
        </p:nvGrpSpPr>
        <p:grpSpPr>
          <a:xfrm>
            <a:off x="8133347" y="3282500"/>
            <a:ext cx="3851272" cy="2461661"/>
            <a:chOff x="8139327" y="3409500"/>
            <a:chExt cx="3851272" cy="2461661"/>
          </a:xfrm>
        </p:grpSpPr>
        <p:sp>
          <p:nvSpPr>
            <p:cNvPr id="281" name="Google Shape;281;p11"/>
            <p:cNvSpPr/>
            <p:nvPr/>
          </p:nvSpPr>
          <p:spPr>
            <a:xfrm>
              <a:off x="8139327" y="3409500"/>
              <a:ext cx="3851272" cy="2461661"/>
            </a:xfrm>
            <a:custGeom>
              <a:rect b="b" l="l" r="r" t="t"/>
              <a:pathLst>
                <a:path extrusionOk="0" h="758238" w="1468930">
                  <a:moveTo>
                    <a:pt x="1342558" y="0"/>
                  </a:moveTo>
                  <a:cubicBezTo>
                    <a:pt x="1412351" y="0"/>
                    <a:pt x="1468931" y="56579"/>
                    <a:pt x="1468931" y="126373"/>
                  </a:cubicBezTo>
                  <a:lnTo>
                    <a:pt x="1468931" y="631865"/>
                  </a:lnTo>
                  <a:cubicBezTo>
                    <a:pt x="1468931" y="701659"/>
                    <a:pt x="1412351" y="758238"/>
                    <a:pt x="1342558" y="758238"/>
                  </a:cubicBezTo>
                  <a:lnTo>
                    <a:pt x="126373" y="758238"/>
                  </a:lnTo>
                  <a:cubicBezTo>
                    <a:pt x="56579" y="758238"/>
                    <a:pt x="0" y="701659"/>
                    <a:pt x="0" y="631865"/>
                  </a:cubicBezTo>
                  <a:lnTo>
                    <a:pt x="0" y="126373"/>
                  </a:lnTo>
                  <a:cubicBezTo>
                    <a:pt x="0" y="56579"/>
                    <a:pt x="56579" y="0"/>
                    <a:pt x="126373" y="0"/>
                  </a:cubicBezTo>
                  <a:close/>
                </a:path>
              </a:pathLst>
            </a:custGeom>
            <a:noFill/>
            <a:ln cap="flat" cmpd="sng" w="19050">
              <a:solidFill>
                <a:srgbClr val="162C5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1"/>
            <p:cNvSpPr txBox="1"/>
            <p:nvPr/>
          </p:nvSpPr>
          <p:spPr>
            <a:xfrm>
              <a:off x="8139327" y="3748378"/>
              <a:ext cx="3851272" cy="1668405"/>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GB" sz="1800">
                  <a:solidFill>
                    <a:schemeClr val="dk1"/>
                  </a:solidFill>
                  <a:latin typeface="Arial"/>
                  <a:ea typeface="Arial"/>
                  <a:cs typeface="Arial"/>
                  <a:sym typeface="Arial"/>
                </a:rPr>
                <a:t>Lack of a systematic workflow for side-by-side comparative analysis of TFs to apprise their global effect</a:t>
              </a:r>
              <a:endParaRPr sz="1800">
                <a:solidFill>
                  <a:schemeClr val="dk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12"/>
          <p:cNvGrpSpPr/>
          <p:nvPr/>
        </p:nvGrpSpPr>
        <p:grpSpPr>
          <a:xfrm>
            <a:off x="0" y="300"/>
            <a:ext cx="9954705" cy="690145"/>
            <a:chOff x="0" y="3475"/>
            <a:chExt cx="10528300" cy="668028"/>
          </a:xfrm>
        </p:grpSpPr>
        <p:sp>
          <p:nvSpPr>
            <p:cNvPr id="288" name="Google Shape;288;p12"/>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Calibri"/>
                <a:buNone/>
              </a:pPr>
              <a:r>
                <a:rPr b="1" lang="en-GB" sz="2800">
                  <a:solidFill>
                    <a:schemeClr val="lt1"/>
                  </a:solidFill>
                  <a:latin typeface="Calibri"/>
                  <a:ea typeface="Calibri"/>
                  <a:cs typeface="Calibri"/>
                  <a:sym typeface="Calibri"/>
                </a:rPr>
                <a:t>Project innovativeness </a:t>
              </a:r>
              <a:endParaRPr b="1" sz="1800">
                <a:solidFill>
                  <a:schemeClr val="dk1"/>
                </a:solidFill>
                <a:latin typeface="Calibri"/>
                <a:ea typeface="Calibri"/>
                <a:cs typeface="Calibri"/>
                <a:sym typeface="Calibri"/>
              </a:endParaRPr>
            </a:p>
          </p:txBody>
        </p:sp>
        <p:sp>
          <p:nvSpPr>
            <p:cNvPr id="289" name="Google Shape;289;p12"/>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290" name="Google Shape;290;p12"/>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291" name="Google Shape;291;p12"/>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pic>
        <p:nvPicPr>
          <p:cNvPr id="292" name="Google Shape;292;p12"/>
          <p:cNvPicPr preferRelativeResize="0"/>
          <p:nvPr/>
        </p:nvPicPr>
        <p:blipFill rotWithShape="1">
          <a:blip r:embed="rId5">
            <a:alphaModFix/>
          </a:blip>
          <a:srcRect b="0" l="0" r="0" t="0"/>
          <a:stretch/>
        </p:blipFill>
        <p:spPr>
          <a:xfrm>
            <a:off x="4960204" y="2815120"/>
            <a:ext cx="2271592" cy="2635321"/>
          </a:xfrm>
          <a:prstGeom prst="rect">
            <a:avLst/>
          </a:prstGeom>
          <a:noFill/>
          <a:ln>
            <a:noFill/>
          </a:ln>
        </p:spPr>
      </p:pic>
      <p:grpSp>
        <p:nvGrpSpPr>
          <p:cNvPr id="293" name="Google Shape;293;p12"/>
          <p:cNvGrpSpPr/>
          <p:nvPr/>
        </p:nvGrpSpPr>
        <p:grpSpPr>
          <a:xfrm>
            <a:off x="4108986" y="1164677"/>
            <a:ext cx="3931329" cy="1350425"/>
            <a:chOff x="3881214" y="1164677"/>
            <a:chExt cx="3931329" cy="1350425"/>
          </a:xfrm>
        </p:grpSpPr>
        <p:sp>
          <p:nvSpPr>
            <p:cNvPr id="294" name="Google Shape;294;p12"/>
            <p:cNvSpPr/>
            <p:nvPr/>
          </p:nvSpPr>
          <p:spPr>
            <a:xfrm>
              <a:off x="3887634" y="1164677"/>
              <a:ext cx="3924909" cy="1331943"/>
            </a:xfrm>
            <a:prstGeom prst="roundRect">
              <a:avLst>
                <a:gd fmla="val 16667" name="adj"/>
              </a:avLst>
            </a:prstGeom>
            <a:solidFill>
              <a:srgbClr val="DDEAF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2"/>
            <p:cNvSpPr txBox="1"/>
            <p:nvPr/>
          </p:nvSpPr>
          <p:spPr>
            <a:xfrm>
              <a:off x="3881214" y="1191663"/>
              <a:ext cx="3924909"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Calibri"/>
                  <a:ea typeface="Calibri"/>
                  <a:cs typeface="Calibri"/>
                  <a:sym typeface="Calibri"/>
                </a:rPr>
                <a:t>Understand unbiasedly how </a:t>
              </a:r>
              <a:r>
                <a:rPr b="1" lang="en-GB" sz="2000" u="sng">
                  <a:solidFill>
                    <a:schemeClr val="dk1"/>
                  </a:solidFill>
                  <a:latin typeface="Calibri"/>
                  <a:ea typeface="Calibri"/>
                  <a:cs typeface="Calibri"/>
                  <a:sym typeface="Calibri"/>
                </a:rPr>
                <a:t>multiple</a:t>
              </a:r>
              <a:r>
                <a:rPr b="1" lang="en-GB" sz="2000">
                  <a:solidFill>
                    <a:schemeClr val="dk1"/>
                  </a:solidFill>
                  <a:latin typeface="Calibri"/>
                  <a:ea typeface="Calibri"/>
                  <a:cs typeface="Calibri"/>
                  <a:sym typeface="Calibri"/>
                </a:rPr>
                <a:t> TFs and their co-factors cooperate to activate or inhibit gene expression</a:t>
              </a:r>
              <a:endParaRPr b="1" sz="2000">
                <a:solidFill>
                  <a:schemeClr val="dk1"/>
                </a:solidFill>
                <a:latin typeface="Calibri"/>
                <a:ea typeface="Calibri"/>
                <a:cs typeface="Calibri"/>
                <a:sym typeface="Calibri"/>
              </a:endParaRPr>
            </a:p>
          </p:txBody>
        </p:sp>
      </p:grpSp>
      <p:grpSp>
        <p:nvGrpSpPr>
          <p:cNvPr id="296" name="Google Shape;296;p12"/>
          <p:cNvGrpSpPr/>
          <p:nvPr/>
        </p:nvGrpSpPr>
        <p:grpSpPr>
          <a:xfrm>
            <a:off x="458142" y="3687635"/>
            <a:ext cx="3924909" cy="1331943"/>
            <a:chOff x="336116" y="3687635"/>
            <a:chExt cx="3924909" cy="1331943"/>
          </a:xfrm>
        </p:grpSpPr>
        <p:sp>
          <p:nvSpPr>
            <p:cNvPr id="297" name="Google Shape;297;p12"/>
            <p:cNvSpPr/>
            <p:nvPr/>
          </p:nvSpPr>
          <p:spPr>
            <a:xfrm>
              <a:off x="336116" y="3687635"/>
              <a:ext cx="3924909" cy="1331943"/>
            </a:xfrm>
            <a:prstGeom prst="roundRect">
              <a:avLst>
                <a:gd fmla="val 16667" name="adj"/>
              </a:avLst>
            </a:prstGeom>
            <a:solidFill>
              <a:srgbClr val="DDEAF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2"/>
            <p:cNvSpPr txBox="1"/>
            <p:nvPr/>
          </p:nvSpPr>
          <p:spPr>
            <a:xfrm>
              <a:off x="468416" y="3845774"/>
              <a:ext cx="368085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Calibri"/>
                  <a:ea typeface="Calibri"/>
                  <a:cs typeface="Calibri"/>
                  <a:sym typeface="Calibri"/>
                </a:rPr>
                <a:t>Identify novel pioneer TFs and understand their role in cell fate alternation </a:t>
              </a:r>
              <a:endParaRPr b="1" sz="2000">
                <a:solidFill>
                  <a:schemeClr val="dk1"/>
                </a:solidFill>
                <a:latin typeface="Calibri"/>
                <a:ea typeface="Calibri"/>
                <a:cs typeface="Calibri"/>
                <a:sym typeface="Calibri"/>
              </a:endParaRPr>
            </a:p>
          </p:txBody>
        </p:sp>
      </p:grpSp>
      <p:grpSp>
        <p:nvGrpSpPr>
          <p:cNvPr id="299" name="Google Shape;299;p12"/>
          <p:cNvGrpSpPr/>
          <p:nvPr/>
        </p:nvGrpSpPr>
        <p:grpSpPr>
          <a:xfrm>
            <a:off x="7808949" y="3687635"/>
            <a:ext cx="3924909" cy="1331943"/>
            <a:chOff x="7547952" y="3768116"/>
            <a:chExt cx="3924909" cy="1331943"/>
          </a:xfrm>
        </p:grpSpPr>
        <p:sp>
          <p:nvSpPr>
            <p:cNvPr id="300" name="Google Shape;300;p12"/>
            <p:cNvSpPr/>
            <p:nvPr/>
          </p:nvSpPr>
          <p:spPr>
            <a:xfrm>
              <a:off x="7547952" y="3768116"/>
              <a:ext cx="3924909" cy="1331943"/>
            </a:xfrm>
            <a:prstGeom prst="roundRect">
              <a:avLst>
                <a:gd fmla="val 16667" name="adj"/>
              </a:avLst>
            </a:prstGeom>
            <a:solidFill>
              <a:srgbClr val="DDEAF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2"/>
            <p:cNvSpPr txBox="1"/>
            <p:nvPr/>
          </p:nvSpPr>
          <p:spPr>
            <a:xfrm>
              <a:off x="7598059" y="3792693"/>
              <a:ext cx="380288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Calibri"/>
                  <a:ea typeface="Calibri"/>
                  <a:cs typeface="Calibri"/>
                  <a:sym typeface="Calibri"/>
                </a:rPr>
                <a:t>Develop a state-of-the-art encyclopaedia of pioneer TF landscapes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3"/>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308" name="Google Shape;308;p13"/>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309" name="Google Shape;309;p13"/>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311" name="Google Shape;311;p13"/>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312" name="Google Shape;312;p13"/>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313" name="Google Shape;313;p13"/>
          <p:cNvSpPr/>
          <p:nvPr/>
        </p:nvSpPr>
        <p:spPr>
          <a:xfrm>
            <a:off x="105878" y="3195586"/>
            <a:ext cx="11713945" cy="3359217"/>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3"/>
          <p:cNvSpPr/>
          <p:nvPr/>
        </p:nvSpPr>
        <p:spPr>
          <a:xfrm>
            <a:off x="239027" y="2001646"/>
            <a:ext cx="11713945" cy="675374"/>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14"/>
          <p:cNvGrpSpPr/>
          <p:nvPr/>
        </p:nvGrpSpPr>
        <p:grpSpPr>
          <a:xfrm>
            <a:off x="0" y="300"/>
            <a:ext cx="9954705" cy="690145"/>
            <a:chOff x="0" y="3475"/>
            <a:chExt cx="10528300" cy="668028"/>
          </a:xfrm>
        </p:grpSpPr>
        <p:sp>
          <p:nvSpPr>
            <p:cNvPr id="320" name="Google Shape;320;p14"/>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i="0" lang="en-GB" sz="2800" u="none" cap="none" strike="noStrike">
                  <a:solidFill>
                    <a:schemeClr val="lt1"/>
                  </a:solidFill>
                  <a:latin typeface="Arial"/>
                  <a:ea typeface="Arial"/>
                  <a:cs typeface="Arial"/>
                  <a:sym typeface="Arial"/>
                </a:rPr>
                <a:t>Project workflow </a:t>
              </a:r>
              <a:endParaRPr sz="1800">
                <a:solidFill>
                  <a:schemeClr val="dk1"/>
                </a:solidFill>
                <a:latin typeface="Arial"/>
                <a:ea typeface="Arial"/>
                <a:cs typeface="Arial"/>
                <a:sym typeface="Arial"/>
              </a:endParaRPr>
            </a:p>
          </p:txBody>
        </p:sp>
        <p:sp>
          <p:nvSpPr>
            <p:cNvPr id="321" name="Google Shape;321;p14"/>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322" name="Google Shape;322;p14"/>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323" name="Google Shape;323;p14"/>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324" name="Google Shape;324;p14"/>
          <p:cNvSpPr txBox="1"/>
          <p:nvPr/>
        </p:nvSpPr>
        <p:spPr>
          <a:xfrm>
            <a:off x="205604" y="5993863"/>
            <a:ext cx="34519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*Lorenzo Vaccaro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*Antonio Grimaldi</a:t>
            </a:r>
            <a:endParaRPr/>
          </a:p>
        </p:txBody>
      </p:sp>
      <p:sp>
        <p:nvSpPr>
          <p:cNvPr id="325" name="Google Shape;325;p14"/>
          <p:cNvSpPr/>
          <p:nvPr/>
        </p:nvSpPr>
        <p:spPr>
          <a:xfrm>
            <a:off x="5587201" y="4538078"/>
            <a:ext cx="1917026" cy="1662554"/>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26" name="Google Shape;326;p14"/>
          <p:cNvSpPr/>
          <p:nvPr/>
        </p:nvSpPr>
        <p:spPr>
          <a:xfrm>
            <a:off x="5548150" y="1604106"/>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327" name="Google Shape;327;p14"/>
          <p:cNvGrpSpPr/>
          <p:nvPr/>
        </p:nvGrpSpPr>
        <p:grpSpPr>
          <a:xfrm>
            <a:off x="3206200" y="2595200"/>
            <a:ext cx="1917026" cy="2185852"/>
            <a:chOff x="365481" y="2529328"/>
            <a:chExt cx="1917026" cy="2185852"/>
          </a:xfrm>
        </p:grpSpPr>
        <p:sp>
          <p:nvSpPr>
            <p:cNvPr id="328" name="Google Shape;328;p14"/>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29" name="Google Shape;329;p14"/>
            <p:cNvPicPr preferRelativeResize="0"/>
            <p:nvPr/>
          </p:nvPicPr>
          <p:blipFill rotWithShape="1">
            <a:blip r:embed="rId5">
              <a:alphaModFix/>
            </a:blip>
            <a:srcRect b="0" l="0" r="0" t="0"/>
            <a:stretch/>
          </p:blipFill>
          <p:spPr>
            <a:xfrm>
              <a:off x="539346" y="3352125"/>
              <a:ext cx="1620685" cy="1232130"/>
            </a:xfrm>
            <a:prstGeom prst="rect">
              <a:avLst/>
            </a:prstGeom>
            <a:noFill/>
            <a:ln>
              <a:noFill/>
            </a:ln>
          </p:spPr>
        </p:pic>
        <p:pic>
          <p:nvPicPr>
            <p:cNvPr id="330" name="Google Shape;330;p14"/>
            <p:cNvPicPr preferRelativeResize="0"/>
            <p:nvPr/>
          </p:nvPicPr>
          <p:blipFill rotWithShape="1">
            <a:blip r:embed="rId6">
              <a:alphaModFix/>
            </a:blip>
            <a:srcRect b="0" l="0" r="0" t="0"/>
            <a:stretch/>
          </p:blipFill>
          <p:spPr>
            <a:xfrm rot="3514727">
              <a:off x="1346439" y="2602147"/>
              <a:ext cx="267034" cy="321062"/>
            </a:xfrm>
            <a:prstGeom prst="rect">
              <a:avLst/>
            </a:prstGeom>
            <a:noFill/>
            <a:ln>
              <a:noFill/>
            </a:ln>
          </p:spPr>
        </p:pic>
        <p:pic>
          <p:nvPicPr>
            <p:cNvPr id="331" name="Google Shape;331;p14"/>
            <p:cNvPicPr preferRelativeResize="0"/>
            <p:nvPr/>
          </p:nvPicPr>
          <p:blipFill rotWithShape="1">
            <a:blip r:embed="rId6">
              <a:alphaModFix/>
            </a:blip>
            <a:srcRect b="0" l="0" r="0" t="0"/>
            <a:stretch/>
          </p:blipFill>
          <p:spPr>
            <a:xfrm>
              <a:off x="1100761" y="2908149"/>
              <a:ext cx="267034" cy="321062"/>
            </a:xfrm>
            <a:prstGeom prst="rect">
              <a:avLst/>
            </a:prstGeom>
            <a:noFill/>
            <a:ln>
              <a:noFill/>
            </a:ln>
          </p:spPr>
        </p:pic>
        <p:pic>
          <p:nvPicPr>
            <p:cNvPr id="332" name="Google Shape;332;p14"/>
            <p:cNvPicPr preferRelativeResize="0"/>
            <p:nvPr/>
          </p:nvPicPr>
          <p:blipFill rotWithShape="1">
            <a:blip r:embed="rId6">
              <a:alphaModFix/>
            </a:blip>
            <a:srcRect b="0" l="0" r="0" t="0"/>
            <a:stretch/>
          </p:blipFill>
          <p:spPr>
            <a:xfrm rot="3804900">
              <a:off x="894915" y="2605883"/>
              <a:ext cx="269044" cy="323479"/>
            </a:xfrm>
            <a:prstGeom prst="rect">
              <a:avLst/>
            </a:prstGeom>
            <a:noFill/>
            <a:ln>
              <a:noFill/>
            </a:ln>
          </p:spPr>
        </p:pic>
        <p:cxnSp>
          <p:nvCxnSpPr>
            <p:cNvPr id="333" name="Google Shape;333;p14"/>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cxnSp>
        <p:nvCxnSpPr>
          <p:cNvPr id="334" name="Google Shape;334;p14"/>
          <p:cNvCxnSpPr/>
          <p:nvPr/>
        </p:nvCxnSpPr>
        <p:spPr>
          <a:xfrm flipH="1" rot="10800000">
            <a:off x="5209946" y="3079985"/>
            <a:ext cx="370346" cy="266337"/>
          </a:xfrm>
          <a:prstGeom prst="straightConnector1">
            <a:avLst/>
          </a:prstGeom>
          <a:noFill/>
          <a:ln cap="flat" cmpd="sng" w="38100">
            <a:solidFill>
              <a:schemeClr val="dk1"/>
            </a:solidFill>
            <a:prstDash val="solid"/>
            <a:miter lim="800000"/>
            <a:headEnd len="sm" w="sm" type="none"/>
            <a:tailEnd len="lg" w="lg" type="triangle"/>
          </a:ln>
        </p:spPr>
      </p:cxnSp>
      <p:cxnSp>
        <p:nvCxnSpPr>
          <p:cNvPr id="335" name="Google Shape;335;p14"/>
          <p:cNvCxnSpPr/>
          <p:nvPr/>
        </p:nvCxnSpPr>
        <p:spPr>
          <a:xfrm>
            <a:off x="5209203" y="4235526"/>
            <a:ext cx="316085" cy="302755"/>
          </a:xfrm>
          <a:prstGeom prst="straightConnector1">
            <a:avLst/>
          </a:prstGeom>
          <a:noFill/>
          <a:ln cap="flat" cmpd="sng" w="38100">
            <a:solidFill>
              <a:schemeClr val="dk1"/>
            </a:solidFill>
            <a:prstDash val="solid"/>
            <a:miter lim="800000"/>
            <a:headEnd len="sm" w="sm" type="none"/>
            <a:tailEnd len="lg" w="lg" type="triangle"/>
          </a:ln>
        </p:spPr>
      </p:cxnSp>
      <p:sp>
        <p:nvSpPr>
          <p:cNvPr id="336" name="Google Shape;336;p14"/>
          <p:cNvSpPr txBox="1"/>
          <p:nvPr/>
        </p:nvSpPr>
        <p:spPr>
          <a:xfrm>
            <a:off x="2919536" y="1875434"/>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pic>
        <p:nvPicPr>
          <p:cNvPr id="337" name="Google Shape;337;p14"/>
          <p:cNvPicPr preferRelativeResize="0"/>
          <p:nvPr/>
        </p:nvPicPr>
        <p:blipFill rotWithShape="1">
          <a:blip r:embed="rId7">
            <a:alphaModFix/>
          </a:blip>
          <a:srcRect b="0" l="0" r="0" t="0"/>
          <a:stretch/>
        </p:blipFill>
        <p:spPr>
          <a:xfrm>
            <a:off x="5758051" y="1774591"/>
            <a:ext cx="1489598" cy="1215198"/>
          </a:xfrm>
          <a:prstGeom prst="rect">
            <a:avLst/>
          </a:prstGeom>
          <a:noFill/>
          <a:ln>
            <a:noFill/>
          </a:ln>
        </p:spPr>
      </p:pic>
      <p:pic>
        <p:nvPicPr>
          <p:cNvPr id="338" name="Google Shape;338;p14"/>
          <p:cNvPicPr preferRelativeResize="0"/>
          <p:nvPr/>
        </p:nvPicPr>
        <p:blipFill rotWithShape="1">
          <a:blip r:embed="rId8">
            <a:alphaModFix/>
          </a:blip>
          <a:srcRect b="0" l="0" r="0" t="0"/>
          <a:stretch/>
        </p:blipFill>
        <p:spPr>
          <a:xfrm>
            <a:off x="5867342" y="5192417"/>
            <a:ext cx="1239170" cy="304160"/>
          </a:xfrm>
          <a:prstGeom prst="rect">
            <a:avLst/>
          </a:prstGeom>
          <a:noFill/>
          <a:ln>
            <a:noFill/>
          </a:ln>
        </p:spPr>
      </p:pic>
      <p:sp>
        <p:nvSpPr>
          <p:cNvPr id="339" name="Google Shape;339;p14"/>
          <p:cNvSpPr/>
          <p:nvPr/>
        </p:nvSpPr>
        <p:spPr>
          <a:xfrm>
            <a:off x="1097409" y="2595200"/>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0" name="Google Shape;340;p14"/>
          <p:cNvSpPr txBox="1"/>
          <p:nvPr/>
        </p:nvSpPr>
        <p:spPr>
          <a:xfrm>
            <a:off x="994682" y="1875434"/>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341" name="Google Shape;341;p14"/>
          <p:cNvPicPr preferRelativeResize="0"/>
          <p:nvPr/>
        </p:nvPicPr>
        <p:blipFill rotWithShape="1">
          <a:blip r:embed="rId9">
            <a:alphaModFix/>
          </a:blip>
          <a:srcRect b="0" l="0" r="0" t="0"/>
          <a:stretch/>
        </p:blipFill>
        <p:spPr>
          <a:xfrm>
            <a:off x="1289836" y="3102844"/>
            <a:ext cx="1304974" cy="1238052"/>
          </a:xfrm>
          <a:prstGeom prst="rect">
            <a:avLst/>
          </a:prstGeom>
          <a:noFill/>
          <a:ln>
            <a:noFill/>
          </a:ln>
        </p:spPr>
      </p:pic>
      <p:sp>
        <p:nvSpPr>
          <p:cNvPr id="342" name="Google Shape;342;p14"/>
          <p:cNvSpPr txBox="1"/>
          <p:nvPr/>
        </p:nvSpPr>
        <p:spPr>
          <a:xfrm>
            <a:off x="5291095" y="886992"/>
            <a:ext cx="2382367"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Morphological screening</a:t>
            </a:r>
            <a:endParaRPr b="1" i="0" sz="2000" u="none" cap="none" strike="noStrike">
              <a:solidFill>
                <a:schemeClr val="dk1"/>
              </a:solidFill>
              <a:latin typeface="Calibri"/>
              <a:ea typeface="Calibri"/>
              <a:cs typeface="Calibri"/>
              <a:sym typeface="Calibri"/>
            </a:endParaRPr>
          </a:p>
        </p:txBody>
      </p:sp>
      <p:sp>
        <p:nvSpPr>
          <p:cNvPr id="343" name="Google Shape;343;p14"/>
          <p:cNvSpPr txBox="1"/>
          <p:nvPr/>
        </p:nvSpPr>
        <p:spPr>
          <a:xfrm>
            <a:off x="5353574" y="3507885"/>
            <a:ext cx="2382368" cy="10156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Transcriptomic and epigenomic screening</a:t>
            </a:r>
            <a:endParaRPr b="1" i="0" sz="2000" u="none" cap="none" strike="noStrike">
              <a:solidFill>
                <a:schemeClr val="dk1"/>
              </a:solidFill>
              <a:latin typeface="Calibri"/>
              <a:ea typeface="Calibri"/>
              <a:cs typeface="Calibri"/>
              <a:sym typeface="Calibri"/>
            </a:endParaRPr>
          </a:p>
        </p:txBody>
      </p:sp>
      <p:sp>
        <p:nvSpPr>
          <p:cNvPr id="344" name="Google Shape;344;p14"/>
          <p:cNvSpPr/>
          <p:nvPr/>
        </p:nvSpPr>
        <p:spPr>
          <a:xfrm>
            <a:off x="8028217" y="2555444"/>
            <a:ext cx="292403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345" name="Google Shape;345;p14"/>
          <p:cNvCxnSpPr/>
          <p:nvPr/>
        </p:nvCxnSpPr>
        <p:spPr>
          <a:xfrm>
            <a:off x="7527308" y="2976974"/>
            <a:ext cx="386899" cy="369347"/>
          </a:xfrm>
          <a:prstGeom prst="straightConnector1">
            <a:avLst/>
          </a:prstGeom>
          <a:noFill/>
          <a:ln cap="flat" cmpd="sng" w="38100">
            <a:solidFill>
              <a:schemeClr val="dk1"/>
            </a:solidFill>
            <a:prstDash val="solid"/>
            <a:miter lim="800000"/>
            <a:headEnd len="sm" w="sm" type="none"/>
            <a:tailEnd len="lg" w="lg" type="triangle"/>
          </a:ln>
        </p:spPr>
      </p:cxnSp>
      <p:cxnSp>
        <p:nvCxnSpPr>
          <p:cNvPr id="346" name="Google Shape;346;p14"/>
          <p:cNvCxnSpPr/>
          <p:nvPr/>
        </p:nvCxnSpPr>
        <p:spPr>
          <a:xfrm flipH="1" rot="10800000">
            <a:off x="7518430" y="4267574"/>
            <a:ext cx="379532" cy="343802"/>
          </a:xfrm>
          <a:prstGeom prst="straightConnector1">
            <a:avLst/>
          </a:prstGeom>
          <a:noFill/>
          <a:ln cap="flat" cmpd="sng" w="38100">
            <a:solidFill>
              <a:schemeClr val="dk1"/>
            </a:solidFill>
            <a:prstDash val="solid"/>
            <a:miter lim="800000"/>
            <a:headEnd len="sm" w="sm" type="none"/>
            <a:tailEnd len="lg" w="lg" type="triangle"/>
          </a:ln>
        </p:spPr>
      </p:cxnSp>
      <p:sp>
        <p:nvSpPr>
          <p:cNvPr id="347" name="Google Shape;347;p14"/>
          <p:cNvSpPr txBox="1"/>
          <p:nvPr/>
        </p:nvSpPr>
        <p:spPr>
          <a:xfrm>
            <a:off x="7970253" y="2148454"/>
            <a:ext cx="3001050"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Fused similarity network</a:t>
            </a:r>
            <a:endParaRPr b="1" i="0" sz="2000" u="none" cap="none" strike="noStrike">
              <a:solidFill>
                <a:schemeClr val="dk1"/>
              </a:solidFill>
              <a:latin typeface="Calibri"/>
              <a:ea typeface="Calibri"/>
              <a:cs typeface="Calibri"/>
              <a:sym typeface="Calibri"/>
            </a:endParaRPr>
          </a:p>
        </p:txBody>
      </p:sp>
      <p:grpSp>
        <p:nvGrpSpPr>
          <p:cNvPr id="348" name="Google Shape;348;p14"/>
          <p:cNvGrpSpPr/>
          <p:nvPr/>
        </p:nvGrpSpPr>
        <p:grpSpPr>
          <a:xfrm>
            <a:off x="5527560" y="4617320"/>
            <a:ext cx="2042284" cy="1500787"/>
            <a:chOff x="4795632" y="4559568"/>
            <a:chExt cx="2042284" cy="1500787"/>
          </a:xfrm>
        </p:grpSpPr>
        <p:pic>
          <p:nvPicPr>
            <p:cNvPr id="349" name="Google Shape;349;p14"/>
            <p:cNvPicPr preferRelativeResize="0"/>
            <p:nvPr/>
          </p:nvPicPr>
          <p:blipFill rotWithShape="1">
            <a:blip r:embed="rId8">
              <a:alphaModFix/>
            </a:blip>
            <a:srcRect b="0" l="0" r="0" t="0"/>
            <a:stretch/>
          </p:blipFill>
          <p:spPr>
            <a:xfrm>
              <a:off x="5135414" y="5134665"/>
              <a:ext cx="1239170" cy="304160"/>
            </a:xfrm>
            <a:prstGeom prst="rect">
              <a:avLst/>
            </a:prstGeom>
            <a:noFill/>
            <a:ln>
              <a:noFill/>
            </a:ln>
          </p:spPr>
        </p:pic>
        <p:sp>
          <p:nvSpPr>
            <p:cNvPr id="350" name="Google Shape;350;p14"/>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351" name="Google Shape;351;p14"/>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352" name="Google Shape;352;p14"/>
            <p:cNvPicPr preferRelativeResize="0"/>
            <p:nvPr/>
          </p:nvPicPr>
          <p:blipFill rotWithShape="1">
            <a:blip r:embed="rId10">
              <a:alphaModFix/>
            </a:blip>
            <a:srcRect b="0" l="0" r="0" t="0"/>
            <a:stretch/>
          </p:blipFill>
          <p:spPr>
            <a:xfrm>
              <a:off x="4795632" y="5500374"/>
              <a:ext cx="2042284" cy="559981"/>
            </a:xfrm>
            <a:prstGeom prst="rect">
              <a:avLst/>
            </a:prstGeom>
            <a:noFill/>
            <a:ln>
              <a:noFill/>
            </a:ln>
          </p:spPr>
        </p:pic>
        <p:pic>
          <p:nvPicPr>
            <p:cNvPr id="353" name="Google Shape;353;p14"/>
            <p:cNvPicPr preferRelativeResize="0"/>
            <p:nvPr/>
          </p:nvPicPr>
          <p:blipFill rotWithShape="1">
            <a:blip r:embed="rId11">
              <a:alphaModFix/>
            </a:blip>
            <a:srcRect b="4900" l="10090" r="29125" t="0"/>
            <a:stretch/>
          </p:blipFill>
          <p:spPr>
            <a:xfrm>
              <a:off x="5173646" y="4765160"/>
              <a:ext cx="1192647" cy="425734"/>
            </a:xfrm>
            <a:prstGeom prst="rect">
              <a:avLst/>
            </a:prstGeom>
            <a:noFill/>
            <a:ln>
              <a:noFill/>
            </a:ln>
          </p:spPr>
        </p:pic>
      </p:grpSp>
      <p:pic>
        <p:nvPicPr>
          <p:cNvPr id="354" name="Google Shape;354;p14"/>
          <p:cNvPicPr preferRelativeResize="0"/>
          <p:nvPr/>
        </p:nvPicPr>
        <p:blipFill rotWithShape="1">
          <a:blip r:embed="rId12">
            <a:alphaModFix/>
          </a:blip>
          <a:srcRect b="0" l="0" r="0" t="0"/>
          <a:stretch/>
        </p:blipFill>
        <p:spPr>
          <a:xfrm>
            <a:off x="8163229" y="2552614"/>
            <a:ext cx="2668277" cy="21092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15"/>
          <p:cNvGrpSpPr/>
          <p:nvPr/>
        </p:nvGrpSpPr>
        <p:grpSpPr>
          <a:xfrm>
            <a:off x="0" y="300"/>
            <a:ext cx="9954705" cy="690145"/>
            <a:chOff x="0" y="3475"/>
            <a:chExt cx="10528300" cy="668028"/>
          </a:xfrm>
        </p:grpSpPr>
        <p:sp>
          <p:nvSpPr>
            <p:cNvPr id="360" name="Google Shape;360;p15"/>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i="0" lang="en-GB" sz="2800" u="none" cap="none" strike="noStrike">
                  <a:solidFill>
                    <a:schemeClr val="lt1"/>
                  </a:solidFill>
                  <a:latin typeface="Arial"/>
                  <a:ea typeface="Arial"/>
                  <a:cs typeface="Arial"/>
                  <a:sym typeface="Arial"/>
                </a:rPr>
                <a:t>Project workflow </a:t>
              </a:r>
              <a:endParaRPr sz="1800">
                <a:solidFill>
                  <a:schemeClr val="dk1"/>
                </a:solidFill>
                <a:latin typeface="Arial"/>
                <a:ea typeface="Arial"/>
                <a:cs typeface="Arial"/>
                <a:sym typeface="Arial"/>
              </a:endParaRPr>
            </a:p>
          </p:txBody>
        </p:sp>
        <p:sp>
          <p:nvSpPr>
            <p:cNvPr id="361" name="Google Shape;361;p15"/>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362" name="Google Shape;362;p15"/>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363" name="Google Shape;363;p15"/>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364" name="Google Shape;364;p15"/>
          <p:cNvSpPr txBox="1"/>
          <p:nvPr/>
        </p:nvSpPr>
        <p:spPr>
          <a:xfrm>
            <a:off x="205604" y="5993863"/>
            <a:ext cx="34519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*Lorenzo Vaccaro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*Antonio Grimaldi</a:t>
            </a:r>
            <a:endParaRPr/>
          </a:p>
        </p:txBody>
      </p:sp>
      <p:sp>
        <p:nvSpPr>
          <p:cNvPr id="365" name="Google Shape;365;p15"/>
          <p:cNvSpPr/>
          <p:nvPr/>
        </p:nvSpPr>
        <p:spPr>
          <a:xfrm>
            <a:off x="5587201" y="4538078"/>
            <a:ext cx="1917026" cy="1662554"/>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66" name="Google Shape;366;p15"/>
          <p:cNvSpPr/>
          <p:nvPr/>
        </p:nvSpPr>
        <p:spPr>
          <a:xfrm>
            <a:off x="5548150" y="1604106"/>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367" name="Google Shape;367;p15"/>
          <p:cNvGrpSpPr/>
          <p:nvPr/>
        </p:nvGrpSpPr>
        <p:grpSpPr>
          <a:xfrm>
            <a:off x="3206200" y="2595200"/>
            <a:ext cx="1917026" cy="2185852"/>
            <a:chOff x="365481" y="2529328"/>
            <a:chExt cx="1917026" cy="2185852"/>
          </a:xfrm>
        </p:grpSpPr>
        <p:sp>
          <p:nvSpPr>
            <p:cNvPr id="368" name="Google Shape;368;p15"/>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69" name="Google Shape;369;p15"/>
            <p:cNvPicPr preferRelativeResize="0"/>
            <p:nvPr/>
          </p:nvPicPr>
          <p:blipFill rotWithShape="1">
            <a:blip r:embed="rId5">
              <a:alphaModFix/>
            </a:blip>
            <a:srcRect b="0" l="0" r="0" t="0"/>
            <a:stretch/>
          </p:blipFill>
          <p:spPr>
            <a:xfrm>
              <a:off x="539346" y="3352125"/>
              <a:ext cx="1620685" cy="1232130"/>
            </a:xfrm>
            <a:prstGeom prst="rect">
              <a:avLst/>
            </a:prstGeom>
            <a:noFill/>
            <a:ln>
              <a:noFill/>
            </a:ln>
          </p:spPr>
        </p:pic>
        <p:pic>
          <p:nvPicPr>
            <p:cNvPr id="370" name="Google Shape;370;p15"/>
            <p:cNvPicPr preferRelativeResize="0"/>
            <p:nvPr/>
          </p:nvPicPr>
          <p:blipFill rotWithShape="1">
            <a:blip r:embed="rId6">
              <a:alphaModFix/>
            </a:blip>
            <a:srcRect b="0" l="0" r="0" t="0"/>
            <a:stretch/>
          </p:blipFill>
          <p:spPr>
            <a:xfrm rot="3514727">
              <a:off x="1346439" y="2602147"/>
              <a:ext cx="267034" cy="321062"/>
            </a:xfrm>
            <a:prstGeom prst="rect">
              <a:avLst/>
            </a:prstGeom>
            <a:noFill/>
            <a:ln>
              <a:noFill/>
            </a:ln>
          </p:spPr>
        </p:pic>
        <p:pic>
          <p:nvPicPr>
            <p:cNvPr id="371" name="Google Shape;371;p15"/>
            <p:cNvPicPr preferRelativeResize="0"/>
            <p:nvPr/>
          </p:nvPicPr>
          <p:blipFill rotWithShape="1">
            <a:blip r:embed="rId6">
              <a:alphaModFix/>
            </a:blip>
            <a:srcRect b="0" l="0" r="0" t="0"/>
            <a:stretch/>
          </p:blipFill>
          <p:spPr>
            <a:xfrm>
              <a:off x="1100761" y="2908149"/>
              <a:ext cx="267034" cy="321062"/>
            </a:xfrm>
            <a:prstGeom prst="rect">
              <a:avLst/>
            </a:prstGeom>
            <a:noFill/>
            <a:ln>
              <a:noFill/>
            </a:ln>
          </p:spPr>
        </p:pic>
        <p:pic>
          <p:nvPicPr>
            <p:cNvPr id="372" name="Google Shape;372;p15"/>
            <p:cNvPicPr preferRelativeResize="0"/>
            <p:nvPr/>
          </p:nvPicPr>
          <p:blipFill rotWithShape="1">
            <a:blip r:embed="rId6">
              <a:alphaModFix/>
            </a:blip>
            <a:srcRect b="0" l="0" r="0" t="0"/>
            <a:stretch/>
          </p:blipFill>
          <p:spPr>
            <a:xfrm rot="3804900">
              <a:off x="894915" y="2605883"/>
              <a:ext cx="269044" cy="323479"/>
            </a:xfrm>
            <a:prstGeom prst="rect">
              <a:avLst/>
            </a:prstGeom>
            <a:noFill/>
            <a:ln>
              <a:noFill/>
            </a:ln>
          </p:spPr>
        </p:pic>
        <p:cxnSp>
          <p:nvCxnSpPr>
            <p:cNvPr id="373" name="Google Shape;373;p15"/>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cxnSp>
        <p:nvCxnSpPr>
          <p:cNvPr id="374" name="Google Shape;374;p15"/>
          <p:cNvCxnSpPr/>
          <p:nvPr/>
        </p:nvCxnSpPr>
        <p:spPr>
          <a:xfrm flipH="1" rot="10800000">
            <a:off x="5209946" y="3079985"/>
            <a:ext cx="370346" cy="266337"/>
          </a:xfrm>
          <a:prstGeom prst="straightConnector1">
            <a:avLst/>
          </a:prstGeom>
          <a:noFill/>
          <a:ln cap="flat" cmpd="sng" w="38100">
            <a:solidFill>
              <a:schemeClr val="dk1"/>
            </a:solidFill>
            <a:prstDash val="solid"/>
            <a:miter lim="800000"/>
            <a:headEnd len="sm" w="sm" type="none"/>
            <a:tailEnd len="lg" w="lg" type="triangle"/>
          </a:ln>
        </p:spPr>
      </p:cxnSp>
      <p:cxnSp>
        <p:nvCxnSpPr>
          <p:cNvPr id="375" name="Google Shape;375;p15"/>
          <p:cNvCxnSpPr/>
          <p:nvPr/>
        </p:nvCxnSpPr>
        <p:spPr>
          <a:xfrm>
            <a:off x="5209203" y="4235526"/>
            <a:ext cx="316085" cy="302755"/>
          </a:xfrm>
          <a:prstGeom prst="straightConnector1">
            <a:avLst/>
          </a:prstGeom>
          <a:noFill/>
          <a:ln cap="flat" cmpd="sng" w="38100">
            <a:solidFill>
              <a:schemeClr val="dk1"/>
            </a:solidFill>
            <a:prstDash val="solid"/>
            <a:miter lim="800000"/>
            <a:headEnd len="sm" w="sm" type="none"/>
            <a:tailEnd len="lg" w="lg" type="triangle"/>
          </a:ln>
        </p:spPr>
      </p:cxnSp>
      <p:sp>
        <p:nvSpPr>
          <p:cNvPr id="376" name="Google Shape;376;p15"/>
          <p:cNvSpPr txBox="1"/>
          <p:nvPr/>
        </p:nvSpPr>
        <p:spPr>
          <a:xfrm>
            <a:off x="2919536" y="1875434"/>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pic>
        <p:nvPicPr>
          <p:cNvPr id="377" name="Google Shape;377;p15"/>
          <p:cNvPicPr preferRelativeResize="0"/>
          <p:nvPr/>
        </p:nvPicPr>
        <p:blipFill rotWithShape="1">
          <a:blip r:embed="rId7">
            <a:alphaModFix/>
          </a:blip>
          <a:srcRect b="0" l="0" r="0" t="0"/>
          <a:stretch/>
        </p:blipFill>
        <p:spPr>
          <a:xfrm>
            <a:off x="5758051" y="1774591"/>
            <a:ext cx="1489598" cy="1215198"/>
          </a:xfrm>
          <a:prstGeom prst="rect">
            <a:avLst/>
          </a:prstGeom>
          <a:noFill/>
          <a:ln>
            <a:noFill/>
          </a:ln>
        </p:spPr>
      </p:pic>
      <p:pic>
        <p:nvPicPr>
          <p:cNvPr id="378" name="Google Shape;378;p15"/>
          <p:cNvPicPr preferRelativeResize="0"/>
          <p:nvPr/>
        </p:nvPicPr>
        <p:blipFill rotWithShape="1">
          <a:blip r:embed="rId8">
            <a:alphaModFix/>
          </a:blip>
          <a:srcRect b="0" l="0" r="0" t="0"/>
          <a:stretch/>
        </p:blipFill>
        <p:spPr>
          <a:xfrm>
            <a:off x="5867342" y="5192417"/>
            <a:ext cx="1239170" cy="304160"/>
          </a:xfrm>
          <a:prstGeom prst="rect">
            <a:avLst/>
          </a:prstGeom>
          <a:noFill/>
          <a:ln>
            <a:noFill/>
          </a:ln>
        </p:spPr>
      </p:pic>
      <p:sp>
        <p:nvSpPr>
          <p:cNvPr id="379" name="Google Shape;379;p15"/>
          <p:cNvSpPr/>
          <p:nvPr/>
        </p:nvSpPr>
        <p:spPr>
          <a:xfrm>
            <a:off x="1097409" y="2595200"/>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80" name="Google Shape;380;p15"/>
          <p:cNvSpPr txBox="1"/>
          <p:nvPr/>
        </p:nvSpPr>
        <p:spPr>
          <a:xfrm>
            <a:off x="994682" y="1875434"/>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381" name="Google Shape;381;p15"/>
          <p:cNvPicPr preferRelativeResize="0"/>
          <p:nvPr/>
        </p:nvPicPr>
        <p:blipFill rotWithShape="1">
          <a:blip r:embed="rId9">
            <a:alphaModFix/>
          </a:blip>
          <a:srcRect b="0" l="0" r="0" t="0"/>
          <a:stretch/>
        </p:blipFill>
        <p:spPr>
          <a:xfrm>
            <a:off x="1289836" y="3102844"/>
            <a:ext cx="1304974" cy="1238052"/>
          </a:xfrm>
          <a:prstGeom prst="rect">
            <a:avLst/>
          </a:prstGeom>
          <a:noFill/>
          <a:ln>
            <a:noFill/>
          </a:ln>
        </p:spPr>
      </p:pic>
      <p:sp>
        <p:nvSpPr>
          <p:cNvPr id="382" name="Google Shape;382;p15"/>
          <p:cNvSpPr txBox="1"/>
          <p:nvPr/>
        </p:nvSpPr>
        <p:spPr>
          <a:xfrm>
            <a:off x="5291095" y="886992"/>
            <a:ext cx="2382367"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Morphological screening</a:t>
            </a:r>
            <a:endParaRPr b="1" i="0" sz="2000" u="none" cap="none" strike="noStrike">
              <a:solidFill>
                <a:schemeClr val="dk1"/>
              </a:solidFill>
              <a:latin typeface="Calibri"/>
              <a:ea typeface="Calibri"/>
              <a:cs typeface="Calibri"/>
              <a:sym typeface="Calibri"/>
            </a:endParaRPr>
          </a:p>
        </p:txBody>
      </p:sp>
      <p:sp>
        <p:nvSpPr>
          <p:cNvPr id="383" name="Google Shape;383;p15"/>
          <p:cNvSpPr txBox="1"/>
          <p:nvPr/>
        </p:nvSpPr>
        <p:spPr>
          <a:xfrm>
            <a:off x="5353574" y="3507885"/>
            <a:ext cx="2382368" cy="10156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Transcriptomic and epigenomic screening</a:t>
            </a:r>
            <a:endParaRPr b="1" i="0" sz="2000" u="none" cap="none" strike="noStrike">
              <a:solidFill>
                <a:schemeClr val="dk1"/>
              </a:solidFill>
              <a:latin typeface="Calibri"/>
              <a:ea typeface="Calibri"/>
              <a:cs typeface="Calibri"/>
              <a:sym typeface="Calibri"/>
            </a:endParaRPr>
          </a:p>
        </p:txBody>
      </p:sp>
      <p:sp>
        <p:nvSpPr>
          <p:cNvPr id="384" name="Google Shape;384;p15"/>
          <p:cNvSpPr/>
          <p:nvPr/>
        </p:nvSpPr>
        <p:spPr>
          <a:xfrm>
            <a:off x="8028217" y="2555444"/>
            <a:ext cx="292403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385" name="Google Shape;385;p15"/>
          <p:cNvCxnSpPr/>
          <p:nvPr/>
        </p:nvCxnSpPr>
        <p:spPr>
          <a:xfrm>
            <a:off x="7527308" y="2976974"/>
            <a:ext cx="386899" cy="369347"/>
          </a:xfrm>
          <a:prstGeom prst="straightConnector1">
            <a:avLst/>
          </a:prstGeom>
          <a:noFill/>
          <a:ln cap="flat" cmpd="sng" w="38100">
            <a:solidFill>
              <a:schemeClr val="dk1"/>
            </a:solidFill>
            <a:prstDash val="solid"/>
            <a:miter lim="800000"/>
            <a:headEnd len="sm" w="sm" type="none"/>
            <a:tailEnd len="lg" w="lg" type="triangle"/>
          </a:ln>
        </p:spPr>
      </p:cxnSp>
      <p:cxnSp>
        <p:nvCxnSpPr>
          <p:cNvPr id="386" name="Google Shape;386;p15"/>
          <p:cNvCxnSpPr/>
          <p:nvPr/>
        </p:nvCxnSpPr>
        <p:spPr>
          <a:xfrm flipH="1" rot="10800000">
            <a:off x="7518430" y="4267574"/>
            <a:ext cx="379532" cy="343802"/>
          </a:xfrm>
          <a:prstGeom prst="straightConnector1">
            <a:avLst/>
          </a:prstGeom>
          <a:noFill/>
          <a:ln cap="flat" cmpd="sng" w="38100">
            <a:solidFill>
              <a:schemeClr val="dk1"/>
            </a:solidFill>
            <a:prstDash val="solid"/>
            <a:miter lim="800000"/>
            <a:headEnd len="sm" w="sm" type="none"/>
            <a:tailEnd len="lg" w="lg" type="triangle"/>
          </a:ln>
        </p:spPr>
      </p:cxnSp>
      <p:sp>
        <p:nvSpPr>
          <p:cNvPr id="387" name="Google Shape;387;p15"/>
          <p:cNvSpPr txBox="1"/>
          <p:nvPr/>
        </p:nvSpPr>
        <p:spPr>
          <a:xfrm>
            <a:off x="7970253" y="2148454"/>
            <a:ext cx="3001050"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Fused similarity network</a:t>
            </a:r>
            <a:endParaRPr b="1" i="0" sz="2000" u="none" cap="none" strike="noStrike">
              <a:solidFill>
                <a:schemeClr val="dk1"/>
              </a:solidFill>
              <a:latin typeface="Calibri"/>
              <a:ea typeface="Calibri"/>
              <a:cs typeface="Calibri"/>
              <a:sym typeface="Calibri"/>
            </a:endParaRPr>
          </a:p>
        </p:txBody>
      </p:sp>
      <p:grpSp>
        <p:nvGrpSpPr>
          <p:cNvPr id="388" name="Google Shape;388;p15"/>
          <p:cNvGrpSpPr/>
          <p:nvPr/>
        </p:nvGrpSpPr>
        <p:grpSpPr>
          <a:xfrm>
            <a:off x="5527560" y="4617320"/>
            <a:ext cx="2042284" cy="1500787"/>
            <a:chOff x="4795632" y="4559568"/>
            <a:chExt cx="2042284" cy="1500787"/>
          </a:xfrm>
        </p:grpSpPr>
        <p:pic>
          <p:nvPicPr>
            <p:cNvPr id="389" name="Google Shape;389;p15"/>
            <p:cNvPicPr preferRelativeResize="0"/>
            <p:nvPr/>
          </p:nvPicPr>
          <p:blipFill rotWithShape="1">
            <a:blip r:embed="rId8">
              <a:alphaModFix/>
            </a:blip>
            <a:srcRect b="0" l="0" r="0" t="0"/>
            <a:stretch/>
          </p:blipFill>
          <p:spPr>
            <a:xfrm>
              <a:off x="5135414" y="5134665"/>
              <a:ext cx="1239170" cy="304160"/>
            </a:xfrm>
            <a:prstGeom prst="rect">
              <a:avLst/>
            </a:prstGeom>
            <a:noFill/>
            <a:ln>
              <a:noFill/>
            </a:ln>
          </p:spPr>
        </p:pic>
        <p:sp>
          <p:nvSpPr>
            <p:cNvPr id="390" name="Google Shape;390;p15"/>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391" name="Google Shape;391;p15"/>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392" name="Google Shape;392;p15"/>
            <p:cNvPicPr preferRelativeResize="0"/>
            <p:nvPr/>
          </p:nvPicPr>
          <p:blipFill rotWithShape="1">
            <a:blip r:embed="rId10">
              <a:alphaModFix/>
            </a:blip>
            <a:srcRect b="0" l="0" r="0" t="0"/>
            <a:stretch/>
          </p:blipFill>
          <p:spPr>
            <a:xfrm>
              <a:off x="4795632" y="5500374"/>
              <a:ext cx="2042284" cy="559981"/>
            </a:xfrm>
            <a:prstGeom prst="rect">
              <a:avLst/>
            </a:prstGeom>
            <a:noFill/>
            <a:ln>
              <a:noFill/>
            </a:ln>
          </p:spPr>
        </p:pic>
        <p:pic>
          <p:nvPicPr>
            <p:cNvPr id="393" name="Google Shape;393;p15"/>
            <p:cNvPicPr preferRelativeResize="0"/>
            <p:nvPr/>
          </p:nvPicPr>
          <p:blipFill rotWithShape="1">
            <a:blip r:embed="rId11">
              <a:alphaModFix/>
            </a:blip>
            <a:srcRect b="4900" l="10090" r="29125" t="0"/>
            <a:stretch/>
          </p:blipFill>
          <p:spPr>
            <a:xfrm>
              <a:off x="5173646" y="4765160"/>
              <a:ext cx="1192647" cy="425734"/>
            </a:xfrm>
            <a:prstGeom prst="rect">
              <a:avLst/>
            </a:prstGeom>
            <a:noFill/>
            <a:ln>
              <a:noFill/>
            </a:ln>
          </p:spPr>
        </p:pic>
      </p:grpSp>
      <p:pic>
        <p:nvPicPr>
          <p:cNvPr id="394" name="Google Shape;394;p15"/>
          <p:cNvPicPr preferRelativeResize="0"/>
          <p:nvPr/>
        </p:nvPicPr>
        <p:blipFill rotWithShape="1">
          <a:blip r:embed="rId12">
            <a:alphaModFix/>
          </a:blip>
          <a:srcRect b="0" l="0" r="0" t="0"/>
          <a:stretch/>
        </p:blipFill>
        <p:spPr>
          <a:xfrm>
            <a:off x="8163229" y="2552614"/>
            <a:ext cx="2668277" cy="2109292"/>
          </a:xfrm>
          <a:prstGeom prst="rect">
            <a:avLst/>
          </a:prstGeom>
          <a:noFill/>
          <a:ln>
            <a:noFill/>
          </a:ln>
        </p:spPr>
      </p:pic>
      <p:sp>
        <p:nvSpPr>
          <p:cNvPr id="395" name="Google Shape;395;p15"/>
          <p:cNvSpPr/>
          <p:nvPr/>
        </p:nvSpPr>
        <p:spPr>
          <a:xfrm>
            <a:off x="3125090" y="818148"/>
            <a:ext cx="8694733" cy="5736656"/>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16"/>
          <p:cNvPicPr preferRelativeResize="0"/>
          <p:nvPr/>
        </p:nvPicPr>
        <p:blipFill rotWithShape="1">
          <a:blip r:embed="rId3">
            <a:alphaModFix/>
          </a:blip>
          <a:srcRect b="0" l="0" r="0" t="0"/>
          <a:stretch/>
        </p:blipFill>
        <p:spPr>
          <a:xfrm>
            <a:off x="435537" y="1029903"/>
            <a:ext cx="11320925" cy="5409397"/>
          </a:xfrm>
          <a:prstGeom prst="rect">
            <a:avLst/>
          </a:prstGeom>
          <a:noFill/>
          <a:ln>
            <a:noFill/>
          </a:ln>
        </p:spPr>
      </p:pic>
      <p:grpSp>
        <p:nvGrpSpPr>
          <p:cNvPr id="401" name="Google Shape;401;p16"/>
          <p:cNvGrpSpPr/>
          <p:nvPr/>
        </p:nvGrpSpPr>
        <p:grpSpPr>
          <a:xfrm>
            <a:off x="0" y="300"/>
            <a:ext cx="9954705" cy="690145"/>
            <a:chOff x="0" y="3475"/>
            <a:chExt cx="10528300" cy="668028"/>
          </a:xfrm>
        </p:grpSpPr>
        <p:sp>
          <p:nvSpPr>
            <p:cNvPr id="402" name="Google Shape;402;p16"/>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Candidate TFs Selection and Prioritization</a:t>
              </a:r>
              <a:endParaRPr sz="2800">
                <a:solidFill>
                  <a:schemeClr val="lt1"/>
                </a:solidFill>
                <a:latin typeface="Arial"/>
                <a:ea typeface="Arial"/>
                <a:cs typeface="Arial"/>
                <a:sym typeface="Arial"/>
              </a:endParaRPr>
            </a:p>
          </p:txBody>
        </p:sp>
        <p:sp>
          <p:nvSpPr>
            <p:cNvPr id="403" name="Google Shape;403;p16"/>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404" name="Google Shape;404;p16"/>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405" name="Google Shape;405;p16"/>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pic>
        <p:nvPicPr>
          <p:cNvPr id="406" name="Google Shape;406;p16"/>
          <p:cNvPicPr preferRelativeResize="0"/>
          <p:nvPr/>
        </p:nvPicPr>
        <p:blipFill rotWithShape="1">
          <a:blip r:embed="rId6">
            <a:alphaModFix/>
          </a:blip>
          <a:srcRect b="0" l="0" r="0" t="0"/>
          <a:stretch/>
        </p:blipFill>
        <p:spPr>
          <a:xfrm>
            <a:off x="10689431" y="767425"/>
            <a:ext cx="832485" cy="78979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17"/>
          <p:cNvGrpSpPr/>
          <p:nvPr/>
        </p:nvGrpSpPr>
        <p:grpSpPr>
          <a:xfrm>
            <a:off x="0" y="300"/>
            <a:ext cx="9954705" cy="690145"/>
            <a:chOff x="0" y="3475"/>
            <a:chExt cx="10528300" cy="668028"/>
          </a:xfrm>
        </p:grpSpPr>
        <p:sp>
          <p:nvSpPr>
            <p:cNvPr id="412" name="Google Shape;412;p17"/>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Superclass Representation in Candidate TFs Portfolio</a:t>
              </a:r>
              <a:endParaRPr sz="2800">
                <a:solidFill>
                  <a:schemeClr val="lt1"/>
                </a:solidFill>
                <a:latin typeface="Arial"/>
                <a:ea typeface="Arial"/>
                <a:cs typeface="Arial"/>
                <a:sym typeface="Arial"/>
              </a:endParaRPr>
            </a:p>
          </p:txBody>
        </p:sp>
        <p:sp>
          <p:nvSpPr>
            <p:cNvPr id="413" name="Google Shape;413;p17"/>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414" name="Google Shape;414;p17"/>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415" name="Google Shape;415;p17"/>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pic>
        <p:nvPicPr>
          <p:cNvPr id="416" name="Google Shape;416;p17"/>
          <p:cNvPicPr preferRelativeResize="0"/>
          <p:nvPr/>
        </p:nvPicPr>
        <p:blipFill rotWithShape="1">
          <a:blip r:embed="rId5">
            <a:alphaModFix/>
          </a:blip>
          <a:srcRect b="0" l="0" r="0" t="0"/>
          <a:stretch/>
        </p:blipFill>
        <p:spPr>
          <a:xfrm>
            <a:off x="10689431" y="767425"/>
            <a:ext cx="832485" cy="789794"/>
          </a:xfrm>
          <a:prstGeom prst="rect">
            <a:avLst/>
          </a:prstGeom>
          <a:noFill/>
          <a:ln cap="flat" cmpd="sng" w="19050">
            <a:solidFill>
              <a:schemeClr val="dk1"/>
            </a:solidFill>
            <a:prstDash val="solid"/>
            <a:round/>
            <a:headEnd len="sm" w="sm" type="none"/>
            <a:tailEnd len="sm" w="sm" type="none"/>
          </a:ln>
        </p:spPr>
      </p:pic>
      <p:pic>
        <p:nvPicPr>
          <p:cNvPr id="417" name="Google Shape;417;p17"/>
          <p:cNvPicPr preferRelativeResize="0"/>
          <p:nvPr/>
        </p:nvPicPr>
        <p:blipFill rotWithShape="1">
          <a:blip r:embed="rId6">
            <a:alphaModFix/>
          </a:blip>
          <a:srcRect b="36425" l="0" r="0" t="38190"/>
          <a:stretch/>
        </p:blipFill>
        <p:spPr>
          <a:xfrm>
            <a:off x="868215" y="1861284"/>
            <a:ext cx="10237458" cy="36732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18"/>
          <p:cNvGrpSpPr/>
          <p:nvPr/>
        </p:nvGrpSpPr>
        <p:grpSpPr>
          <a:xfrm>
            <a:off x="0" y="300"/>
            <a:ext cx="9954705" cy="690145"/>
            <a:chOff x="0" y="3475"/>
            <a:chExt cx="10528300" cy="668028"/>
          </a:xfrm>
        </p:grpSpPr>
        <p:sp>
          <p:nvSpPr>
            <p:cNvPr id="423" name="Google Shape;423;p18"/>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Cellular Conversion Through Ectopic TF Expression</a:t>
              </a:r>
              <a:endParaRPr/>
            </a:p>
          </p:txBody>
        </p:sp>
        <p:sp>
          <p:nvSpPr>
            <p:cNvPr id="424" name="Google Shape;424;p18"/>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425" name="Google Shape;425;p18"/>
          <p:cNvPicPr preferRelativeResize="0"/>
          <p:nvPr/>
        </p:nvPicPr>
        <p:blipFill rotWithShape="1">
          <a:blip r:embed="rId3">
            <a:alphaModFix/>
          </a:blip>
          <a:srcRect b="0" l="0" r="0" t="0"/>
          <a:stretch/>
        </p:blipFill>
        <p:spPr>
          <a:xfrm>
            <a:off x="5135414" y="5134665"/>
            <a:ext cx="1239170" cy="304160"/>
          </a:xfrm>
          <a:prstGeom prst="rect">
            <a:avLst/>
          </a:prstGeom>
          <a:noFill/>
          <a:ln>
            <a:noFill/>
          </a:ln>
        </p:spPr>
      </p:pic>
      <p:pic>
        <p:nvPicPr>
          <p:cNvPr id="426" name="Google Shape;426;p18"/>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427" name="Google Shape;427;p18"/>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sp>
        <p:nvSpPr>
          <p:cNvPr id="428" name="Google Shape;428;p18"/>
          <p:cNvSpPr/>
          <p:nvPr/>
        </p:nvSpPr>
        <p:spPr>
          <a:xfrm>
            <a:off x="11376379" y="4571220"/>
            <a:ext cx="333019" cy="30416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18"/>
          <p:cNvSpPr/>
          <p:nvPr/>
        </p:nvSpPr>
        <p:spPr>
          <a:xfrm rot="-2056383">
            <a:off x="6585234" y="2830508"/>
            <a:ext cx="930452" cy="101659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0" name="Google Shape;430;p18"/>
          <p:cNvPicPr preferRelativeResize="0"/>
          <p:nvPr/>
        </p:nvPicPr>
        <p:blipFill rotWithShape="1">
          <a:blip r:embed="rId6">
            <a:alphaModFix/>
          </a:blip>
          <a:srcRect b="0" l="0" r="0" t="0"/>
          <a:stretch/>
        </p:blipFill>
        <p:spPr>
          <a:xfrm>
            <a:off x="3120860" y="1090881"/>
            <a:ext cx="641440" cy="820069"/>
          </a:xfrm>
          <a:prstGeom prst="rect">
            <a:avLst/>
          </a:prstGeom>
          <a:noFill/>
          <a:ln>
            <a:noFill/>
          </a:ln>
        </p:spPr>
      </p:pic>
      <p:pic>
        <p:nvPicPr>
          <p:cNvPr id="431" name="Google Shape;431;p18"/>
          <p:cNvPicPr preferRelativeResize="0"/>
          <p:nvPr/>
        </p:nvPicPr>
        <p:blipFill rotWithShape="1">
          <a:blip r:embed="rId6">
            <a:alphaModFix/>
          </a:blip>
          <a:srcRect b="0" l="0" r="0" t="0"/>
          <a:stretch/>
        </p:blipFill>
        <p:spPr>
          <a:xfrm>
            <a:off x="1159236" y="1090881"/>
            <a:ext cx="641440" cy="820069"/>
          </a:xfrm>
          <a:prstGeom prst="rect">
            <a:avLst/>
          </a:prstGeom>
          <a:noFill/>
          <a:ln>
            <a:noFill/>
          </a:ln>
        </p:spPr>
      </p:pic>
      <p:grpSp>
        <p:nvGrpSpPr>
          <p:cNvPr id="432" name="Google Shape;432;p18"/>
          <p:cNvGrpSpPr/>
          <p:nvPr/>
        </p:nvGrpSpPr>
        <p:grpSpPr>
          <a:xfrm>
            <a:off x="2437502" y="2674449"/>
            <a:ext cx="1917026" cy="2185852"/>
            <a:chOff x="365481" y="2529328"/>
            <a:chExt cx="1917026" cy="2185852"/>
          </a:xfrm>
        </p:grpSpPr>
        <p:sp>
          <p:nvSpPr>
            <p:cNvPr id="433" name="Google Shape;433;p18"/>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34" name="Google Shape;434;p18"/>
            <p:cNvPicPr preferRelativeResize="0"/>
            <p:nvPr/>
          </p:nvPicPr>
          <p:blipFill rotWithShape="1">
            <a:blip r:embed="rId7">
              <a:alphaModFix/>
            </a:blip>
            <a:srcRect b="0" l="0" r="0" t="0"/>
            <a:stretch/>
          </p:blipFill>
          <p:spPr>
            <a:xfrm>
              <a:off x="539346" y="3352125"/>
              <a:ext cx="1620685" cy="1232130"/>
            </a:xfrm>
            <a:prstGeom prst="rect">
              <a:avLst/>
            </a:prstGeom>
            <a:noFill/>
            <a:ln>
              <a:noFill/>
            </a:ln>
          </p:spPr>
        </p:pic>
        <p:pic>
          <p:nvPicPr>
            <p:cNvPr id="435" name="Google Shape;435;p18"/>
            <p:cNvPicPr preferRelativeResize="0"/>
            <p:nvPr/>
          </p:nvPicPr>
          <p:blipFill rotWithShape="1">
            <a:blip r:embed="rId8">
              <a:alphaModFix/>
            </a:blip>
            <a:srcRect b="0" l="0" r="0" t="0"/>
            <a:stretch/>
          </p:blipFill>
          <p:spPr>
            <a:xfrm rot="3514727">
              <a:off x="1346439" y="2602147"/>
              <a:ext cx="267034" cy="321062"/>
            </a:xfrm>
            <a:prstGeom prst="rect">
              <a:avLst/>
            </a:prstGeom>
            <a:noFill/>
            <a:ln>
              <a:noFill/>
            </a:ln>
          </p:spPr>
        </p:pic>
        <p:pic>
          <p:nvPicPr>
            <p:cNvPr id="436" name="Google Shape;436;p18"/>
            <p:cNvPicPr preferRelativeResize="0"/>
            <p:nvPr/>
          </p:nvPicPr>
          <p:blipFill rotWithShape="1">
            <a:blip r:embed="rId8">
              <a:alphaModFix/>
            </a:blip>
            <a:srcRect b="0" l="0" r="0" t="0"/>
            <a:stretch/>
          </p:blipFill>
          <p:spPr>
            <a:xfrm>
              <a:off x="1100761" y="2908149"/>
              <a:ext cx="267034" cy="321062"/>
            </a:xfrm>
            <a:prstGeom prst="rect">
              <a:avLst/>
            </a:prstGeom>
            <a:noFill/>
            <a:ln>
              <a:noFill/>
            </a:ln>
          </p:spPr>
        </p:pic>
        <p:pic>
          <p:nvPicPr>
            <p:cNvPr id="437" name="Google Shape;437;p18"/>
            <p:cNvPicPr preferRelativeResize="0"/>
            <p:nvPr/>
          </p:nvPicPr>
          <p:blipFill rotWithShape="1">
            <a:blip r:embed="rId8">
              <a:alphaModFix/>
            </a:blip>
            <a:srcRect b="0" l="0" r="0" t="0"/>
            <a:stretch/>
          </p:blipFill>
          <p:spPr>
            <a:xfrm rot="3804900">
              <a:off x="894915" y="2605883"/>
              <a:ext cx="269044" cy="323479"/>
            </a:xfrm>
            <a:prstGeom prst="rect">
              <a:avLst/>
            </a:prstGeom>
            <a:noFill/>
            <a:ln>
              <a:noFill/>
            </a:ln>
          </p:spPr>
        </p:pic>
        <p:cxnSp>
          <p:nvCxnSpPr>
            <p:cNvPr id="438" name="Google Shape;438;p18"/>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sp>
        <p:nvSpPr>
          <p:cNvPr id="439" name="Google Shape;439;p18"/>
          <p:cNvSpPr txBox="1"/>
          <p:nvPr/>
        </p:nvSpPr>
        <p:spPr>
          <a:xfrm>
            <a:off x="2150838" y="1954683"/>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sp>
        <p:nvSpPr>
          <p:cNvPr id="440" name="Google Shape;440;p18"/>
          <p:cNvSpPr/>
          <p:nvPr/>
        </p:nvSpPr>
        <p:spPr>
          <a:xfrm>
            <a:off x="328711" y="2674449"/>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41" name="Google Shape;441;p18"/>
          <p:cNvSpPr txBox="1"/>
          <p:nvPr/>
        </p:nvSpPr>
        <p:spPr>
          <a:xfrm>
            <a:off x="225984" y="1954683"/>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442" name="Google Shape;442;p18"/>
          <p:cNvPicPr preferRelativeResize="0"/>
          <p:nvPr/>
        </p:nvPicPr>
        <p:blipFill rotWithShape="1">
          <a:blip r:embed="rId9">
            <a:alphaModFix/>
          </a:blip>
          <a:srcRect b="0" l="0" r="0" t="0"/>
          <a:stretch/>
        </p:blipFill>
        <p:spPr>
          <a:xfrm>
            <a:off x="521138" y="3182093"/>
            <a:ext cx="1304974" cy="12380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19"/>
          <p:cNvGrpSpPr/>
          <p:nvPr/>
        </p:nvGrpSpPr>
        <p:grpSpPr>
          <a:xfrm>
            <a:off x="0" y="300"/>
            <a:ext cx="9954705" cy="690145"/>
            <a:chOff x="0" y="3475"/>
            <a:chExt cx="10528300" cy="668028"/>
          </a:xfrm>
        </p:grpSpPr>
        <p:sp>
          <p:nvSpPr>
            <p:cNvPr id="448" name="Google Shape;448;p19"/>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Cellular Conversion Through Ectopic TF Expression</a:t>
              </a:r>
              <a:endParaRPr/>
            </a:p>
          </p:txBody>
        </p:sp>
        <p:sp>
          <p:nvSpPr>
            <p:cNvPr id="449" name="Google Shape;449;p19"/>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450" name="Google Shape;450;p19"/>
          <p:cNvPicPr preferRelativeResize="0"/>
          <p:nvPr/>
        </p:nvPicPr>
        <p:blipFill rotWithShape="1">
          <a:blip r:embed="rId3">
            <a:alphaModFix/>
          </a:blip>
          <a:srcRect b="0" l="0" r="0" t="0"/>
          <a:stretch/>
        </p:blipFill>
        <p:spPr>
          <a:xfrm>
            <a:off x="5135414" y="5134665"/>
            <a:ext cx="1239170" cy="304160"/>
          </a:xfrm>
          <a:prstGeom prst="rect">
            <a:avLst/>
          </a:prstGeom>
          <a:noFill/>
          <a:ln>
            <a:noFill/>
          </a:ln>
        </p:spPr>
      </p:pic>
      <p:pic>
        <p:nvPicPr>
          <p:cNvPr id="451" name="Google Shape;451;p19"/>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452" name="Google Shape;452;p19"/>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pic>
        <p:nvPicPr>
          <p:cNvPr id="453" name="Google Shape;453;p19"/>
          <p:cNvPicPr preferRelativeResize="0"/>
          <p:nvPr/>
        </p:nvPicPr>
        <p:blipFill rotWithShape="1">
          <a:blip r:embed="rId6">
            <a:alphaModFix/>
          </a:blip>
          <a:srcRect b="53596" l="13444" r="0" t="0"/>
          <a:stretch/>
        </p:blipFill>
        <p:spPr>
          <a:xfrm>
            <a:off x="5004102" y="1483752"/>
            <a:ext cx="7228341" cy="3239548"/>
          </a:xfrm>
          <a:prstGeom prst="rect">
            <a:avLst/>
          </a:prstGeom>
          <a:noFill/>
          <a:ln>
            <a:noFill/>
          </a:ln>
        </p:spPr>
      </p:pic>
      <p:sp>
        <p:nvSpPr>
          <p:cNvPr id="454" name="Google Shape;454;p19"/>
          <p:cNvSpPr/>
          <p:nvPr/>
        </p:nvSpPr>
        <p:spPr>
          <a:xfrm>
            <a:off x="11376379" y="4571220"/>
            <a:ext cx="333019" cy="30416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9"/>
          <p:cNvSpPr/>
          <p:nvPr/>
        </p:nvSpPr>
        <p:spPr>
          <a:xfrm rot="-2056383">
            <a:off x="6585234" y="2830508"/>
            <a:ext cx="930452" cy="101659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9"/>
          <p:cNvSpPr txBox="1"/>
          <p:nvPr/>
        </p:nvSpPr>
        <p:spPr>
          <a:xfrm>
            <a:off x="7594724" y="4353968"/>
            <a:ext cx="31448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pLX317_ORF</a:t>
            </a:r>
            <a:endParaRPr/>
          </a:p>
        </p:txBody>
      </p:sp>
      <p:pic>
        <p:nvPicPr>
          <p:cNvPr id="457" name="Google Shape;457;p19"/>
          <p:cNvPicPr preferRelativeResize="0"/>
          <p:nvPr/>
        </p:nvPicPr>
        <p:blipFill rotWithShape="1">
          <a:blip r:embed="rId7">
            <a:alphaModFix/>
          </a:blip>
          <a:srcRect b="0" l="0" r="0" t="0"/>
          <a:stretch/>
        </p:blipFill>
        <p:spPr>
          <a:xfrm>
            <a:off x="3120860" y="1090881"/>
            <a:ext cx="641440" cy="820069"/>
          </a:xfrm>
          <a:prstGeom prst="rect">
            <a:avLst/>
          </a:prstGeom>
          <a:noFill/>
          <a:ln>
            <a:noFill/>
          </a:ln>
        </p:spPr>
      </p:pic>
      <p:pic>
        <p:nvPicPr>
          <p:cNvPr id="458" name="Google Shape;458;p19"/>
          <p:cNvPicPr preferRelativeResize="0"/>
          <p:nvPr/>
        </p:nvPicPr>
        <p:blipFill rotWithShape="1">
          <a:blip r:embed="rId7">
            <a:alphaModFix/>
          </a:blip>
          <a:srcRect b="0" l="0" r="0" t="0"/>
          <a:stretch/>
        </p:blipFill>
        <p:spPr>
          <a:xfrm>
            <a:off x="1159236" y="1090881"/>
            <a:ext cx="641440" cy="820069"/>
          </a:xfrm>
          <a:prstGeom prst="rect">
            <a:avLst/>
          </a:prstGeom>
          <a:noFill/>
          <a:ln>
            <a:noFill/>
          </a:ln>
        </p:spPr>
      </p:pic>
      <p:grpSp>
        <p:nvGrpSpPr>
          <p:cNvPr id="459" name="Google Shape;459;p19"/>
          <p:cNvGrpSpPr/>
          <p:nvPr/>
        </p:nvGrpSpPr>
        <p:grpSpPr>
          <a:xfrm>
            <a:off x="2437502" y="2674449"/>
            <a:ext cx="1917026" cy="2185852"/>
            <a:chOff x="365481" y="2529328"/>
            <a:chExt cx="1917026" cy="2185852"/>
          </a:xfrm>
        </p:grpSpPr>
        <p:sp>
          <p:nvSpPr>
            <p:cNvPr id="460" name="Google Shape;460;p19"/>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61" name="Google Shape;461;p19"/>
            <p:cNvPicPr preferRelativeResize="0"/>
            <p:nvPr/>
          </p:nvPicPr>
          <p:blipFill rotWithShape="1">
            <a:blip r:embed="rId8">
              <a:alphaModFix/>
            </a:blip>
            <a:srcRect b="0" l="0" r="0" t="0"/>
            <a:stretch/>
          </p:blipFill>
          <p:spPr>
            <a:xfrm>
              <a:off x="539346" y="3352125"/>
              <a:ext cx="1620685" cy="1232130"/>
            </a:xfrm>
            <a:prstGeom prst="rect">
              <a:avLst/>
            </a:prstGeom>
            <a:noFill/>
            <a:ln>
              <a:noFill/>
            </a:ln>
          </p:spPr>
        </p:pic>
        <p:pic>
          <p:nvPicPr>
            <p:cNvPr id="462" name="Google Shape;462;p19"/>
            <p:cNvPicPr preferRelativeResize="0"/>
            <p:nvPr/>
          </p:nvPicPr>
          <p:blipFill rotWithShape="1">
            <a:blip r:embed="rId9">
              <a:alphaModFix/>
            </a:blip>
            <a:srcRect b="0" l="0" r="0" t="0"/>
            <a:stretch/>
          </p:blipFill>
          <p:spPr>
            <a:xfrm rot="3514727">
              <a:off x="1346439" y="2602147"/>
              <a:ext cx="267034" cy="321062"/>
            </a:xfrm>
            <a:prstGeom prst="rect">
              <a:avLst/>
            </a:prstGeom>
            <a:noFill/>
            <a:ln>
              <a:noFill/>
            </a:ln>
          </p:spPr>
        </p:pic>
        <p:pic>
          <p:nvPicPr>
            <p:cNvPr id="463" name="Google Shape;463;p19"/>
            <p:cNvPicPr preferRelativeResize="0"/>
            <p:nvPr/>
          </p:nvPicPr>
          <p:blipFill rotWithShape="1">
            <a:blip r:embed="rId9">
              <a:alphaModFix/>
            </a:blip>
            <a:srcRect b="0" l="0" r="0" t="0"/>
            <a:stretch/>
          </p:blipFill>
          <p:spPr>
            <a:xfrm>
              <a:off x="1100761" y="2908149"/>
              <a:ext cx="267034" cy="321062"/>
            </a:xfrm>
            <a:prstGeom prst="rect">
              <a:avLst/>
            </a:prstGeom>
            <a:noFill/>
            <a:ln>
              <a:noFill/>
            </a:ln>
          </p:spPr>
        </p:pic>
        <p:pic>
          <p:nvPicPr>
            <p:cNvPr id="464" name="Google Shape;464;p19"/>
            <p:cNvPicPr preferRelativeResize="0"/>
            <p:nvPr/>
          </p:nvPicPr>
          <p:blipFill rotWithShape="1">
            <a:blip r:embed="rId9">
              <a:alphaModFix/>
            </a:blip>
            <a:srcRect b="0" l="0" r="0" t="0"/>
            <a:stretch/>
          </p:blipFill>
          <p:spPr>
            <a:xfrm rot="3804900">
              <a:off x="894915" y="2605883"/>
              <a:ext cx="269044" cy="323479"/>
            </a:xfrm>
            <a:prstGeom prst="rect">
              <a:avLst/>
            </a:prstGeom>
            <a:noFill/>
            <a:ln>
              <a:noFill/>
            </a:ln>
          </p:spPr>
        </p:pic>
        <p:cxnSp>
          <p:nvCxnSpPr>
            <p:cNvPr id="465" name="Google Shape;465;p19"/>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sp>
        <p:nvSpPr>
          <p:cNvPr id="466" name="Google Shape;466;p19"/>
          <p:cNvSpPr txBox="1"/>
          <p:nvPr/>
        </p:nvSpPr>
        <p:spPr>
          <a:xfrm>
            <a:off x="2150838" y="1954683"/>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sp>
        <p:nvSpPr>
          <p:cNvPr id="467" name="Google Shape;467;p19"/>
          <p:cNvSpPr/>
          <p:nvPr/>
        </p:nvSpPr>
        <p:spPr>
          <a:xfrm>
            <a:off x="328711" y="2674449"/>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68" name="Google Shape;468;p19"/>
          <p:cNvSpPr txBox="1"/>
          <p:nvPr/>
        </p:nvSpPr>
        <p:spPr>
          <a:xfrm>
            <a:off x="225984" y="1954683"/>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469" name="Google Shape;469;p19"/>
          <p:cNvPicPr preferRelativeResize="0"/>
          <p:nvPr/>
        </p:nvPicPr>
        <p:blipFill rotWithShape="1">
          <a:blip r:embed="rId10">
            <a:alphaModFix/>
          </a:blip>
          <a:srcRect b="0" l="0" r="0" t="0"/>
          <a:stretch/>
        </p:blipFill>
        <p:spPr>
          <a:xfrm>
            <a:off x="521138" y="3182093"/>
            <a:ext cx="1304974" cy="1238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2" name="Google Shape;102;p2"/>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3" name="Google Shape;103;p2"/>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Integrative Genomics: A Cornerstone Scientific Approach in This Thesis</a:t>
            </a:r>
            <a:endParaRPr b="1" i="0" sz="2800" u="none" cap="none" strike="noStrike">
              <a:solidFill>
                <a:schemeClr val="lt1"/>
              </a:solidFill>
              <a:latin typeface="Arial"/>
              <a:ea typeface="Arial"/>
              <a:cs typeface="Arial"/>
              <a:sym typeface="Arial"/>
            </a:endParaRPr>
          </a:p>
        </p:txBody>
      </p:sp>
      <p:sp>
        <p:nvSpPr>
          <p:cNvPr id="105" name="Google Shape;105;p2"/>
          <p:cNvSpPr txBox="1"/>
          <p:nvPr/>
        </p:nvSpPr>
        <p:spPr>
          <a:xfrm>
            <a:off x="4299795" y="737820"/>
            <a:ext cx="3573158"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Integrative Genomics</a:t>
            </a:r>
            <a:endParaRPr b="0" i="0" sz="2400" u="none" cap="none" strike="noStrike">
              <a:solidFill>
                <a:srgbClr val="000000"/>
              </a:solidFill>
              <a:latin typeface="Arial"/>
              <a:ea typeface="Arial"/>
              <a:cs typeface="Arial"/>
              <a:sym typeface="Arial"/>
            </a:endParaRPr>
          </a:p>
        </p:txBody>
      </p:sp>
      <p:grpSp>
        <p:nvGrpSpPr>
          <p:cNvPr id="106" name="Google Shape;106;p2"/>
          <p:cNvGrpSpPr/>
          <p:nvPr/>
        </p:nvGrpSpPr>
        <p:grpSpPr>
          <a:xfrm>
            <a:off x="276999" y="1399237"/>
            <a:ext cx="11638001" cy="2323051"/>
            <a:chOff x="475128" y="2439617"/>
            <a:chExt cx="11638001" cy="2323051"/>
          </a:xfrm>
        </p:grpSpPr>
        <p:grpSp>
          <p:nvGrpSpPr>
            <p:cNvPr id="107" name="Google Shape;107;p2"/>
            <p:cNvGrpSpPr/>
            <p:nvPr/>
          </p:nvGrpSpPr>
          <p:grpSpPr>
            <a:xfrm>
              <a:off x="475129" y="2439617"/>
              <a:ext cx="3825240" cy="1666218"/>
              <a:chOff x="475129" y="2439617"/>
              <a:chExt cx="3825240" cy="1666218"/>
            </a:xfrm>
          </p:grpSpPr>
          <p:sp>
            <p:nvSpPr>
              <p:cNvPr id="108" name="Google Shape;108;p2"/>
              <p:cNvSpPr/>
              <p:nvPr/>
            </p:nvSpPr>
            <p:spPr>
              <a:xfrm>
                <a:off x="475129" y="2439617"/>
                <a:ext cx="3815294" cy="1666218"/>
              </a:xfrm>
              <a:prstGeom prst="rect">
                <a:avLst/>
              </a:prstGeom>
              <a:solidFill>
                <a:srgbClr val="F8CBAD"/>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2"/>
              <p:cNvSpPr txBox="1"/>
              <p:nvPr/>
            </p:nvSpPr>
            <p:spPr>
              <a:xfrm>
                <a:off x="485075" y="2551925"/>
                <a:ext cx="3815294" cy="58473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High-Throughput Technologies and Computational Analysis </a:t>
                </a:r>
                <a:endParaRPr b="0" i="0" sz="1600" u="none" cap="none" strike="noStrike">
                  <a:solidFill>
                    <a:srgbClr val="000000"/>
                  </a:solidFill>
                  <a:latin typeface="Arial"/>
                  <a:ea typeface="Arial"/>
                  <a:cs typeface="Arial"/>
                  <a:sym typeface="Arial"/>
                </a:endParaRPr>
              </a:p>
            </p:txBody>
          </p:sp>
        </p:grpSp>
        <p:grpSp>
          <p:nvGrpSpPr>
            <p:cNvPr id="110" name="Google Shape;110;p2"/>
            <p:cNvGrpSpPr/>
            <p:nvPr/>
          </p:nvGrpSpPr>
          <p:grpSpPr>
            <a:xfrm>
              <a:off x="4380111" y="2439617"/>
              <a:ext cx="3822553" cy="1666218"/>
              <a:chOff x="4383741" y="2439617"/>
              <a:chExt cx="3822553" cy="1666218"/>
            </a:xfrm>
          </p:grpSpPr>
          <p:sp>
            <p:nvSpPr>
              <p:cNvPr id="111" name="Google Shape;111;p2"/>
              <p:cNvSpPr/>
              <p:nvPr/>
            </p:nvSpPr>
            <p:spPr>
              <a:xfrm>
                <a:off x="4383741" y="2439617"/>
                <a:ext cx="3815294" cy="1666218"/>
              </a:xfrm>
              <a:prstGeom prst="rect">
                <a:avLst/>
              </a:prstGeom>
              <a:solidFill>
                <a:srgbClr val="BDD7E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txBox="1"/>
              <p:nvPr/>
            </p:nvSpPr>
            <p:spPr>
              <a:xfrm>
                <a:off x="4391000" y="2551925"/>
                <a:ext cx="3815294" cy="3385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Data Integration and Systems Biology</a:t>
                </a:r>
                <a:endParaRPr b="0" i="0" sz="1600" u="none" cap="none" strike="noStrike">
                  <a:solidFill>
                    <a:srgbClr val="000000"/>
                  </a:solidFill>
                  <a:latin typeface="Arial"/>
                  <a:ea typeface="Arial"/>
                  <a:cs typeface="Arial"/>
                  <a:sym typeface="Arial"/>
                </a:endParaRPr>
              </a:p>
            </p:txBody>
          </p:sp>
        </p:grpSp>
        <p:sp>
          <p:nvSpPr>
            <p:cNvPr id="113" name="Google Shape;113;p2"/>
            <p:cNvSpPr/>
            <p:nvPr/>
          </p:nvSpPr>
          <p:spPr>
            <a:xfrm>
              <a:off x="475128" y="4198063"/>
              <a:ext cx="11638001" cy="122925"/>
            </a:xfrm>
            <a:prstGeom prst="rect">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descr="A group of colorful squares&#10;&#10;Description automatically generated" id="114" name="Google Shape;114;p2"/>
            <p:cNvPicPr preferRelativeResize="0"/>
            <p:nvPr/>
          </p:nvPicPr>
          <p:blipFill rotWithShape="1">
            <a:blip r:embed="rId5">
              <a:alphaModFix/>
            </a:blip>
            <a:srcRect b="0" l="0" r="0" t="0"/>
            <a:stretch/>
          </p:blipFill>
          <p:spPr>
            <a:xfrm>
              <a:off x="5142895" y="2820590"/>
              <a:ext cx="1868213" cy="1322394"/>
            </a:xfrm>
            <a:prstGeom prst="rect">
              <a:avLst/>
            </a:prstGeom>
            <a:noFill/>
            <a:ln>
              <a:noFill/>
            </a:ln>
          </p:spPr>
        </p:pic>
        <p:pic>
          <p:nvPicPr>
            <p:cNvPr descr="A computer monitor on a black background&#10;&#10;Description automatically generated" id="115" name="Google Shape;115;p2"/>
            <p:cNvPicPr preferRelativeResize="0"/>
            <p:nvPr/>
          </p:nvPicPr>
          <p:blipFill rotWithShape="1">
            <a:blip r:embed="rId6">
              <a:alphaModFix/>
            </a:blip>
            <a:srcRect b="0" l="32843" r="0" t="68277"/>
            <a:stretch/>
          </p:blipFill>
          <p:spPr>
            <a:xfrm>
              <a:off x="1574841" y="3190427"/>
              <a:ext cx="4754880" cy="1572241"/>
            </a:xfrm>
            <a:prstGeom prst="rect">
              <a:avLst/>
            </a:prstGeom>
            <a:noFill/>
            <a:ln>
              <a:noFill/>
            </a:ln>
          </p:spPr>
        </p:pic>
        <p:grpSp>
          <p:nvGrpSpPr>
            <p:cNvPr id="116" name="Google Shape;116;p2"/>
            <p:cNvGrpSpPr/>
            <p:nvPr/>
          </p:nvGrpSpPr>
          <p:grpSpPr>
            <a:xfrm>
              <a:off x="8282407" y="2439617"/>
              <a:ext cx="3815294" cy="1667635"/>
              <a:chOff x="8282407" y="2439617"/>
              <a:chExt cx="3815294" cy="1667635"/>
            </a:xfrm>
          </p:grpSpPr>
          <p:sp>
            <p:nvSpPr>
              <p:cNvPr id="117" name="Google Shape;117;p2"/>
              <p:cNvSpPr/>
              <p:nvPr/>
            </p:nvSpPr>
            <p:spPr>
              <a:xfrm>
                <a:off x="8282407" y="2439617"/>
                <a:ext cx="3815294" cy="1666218"/>
              </a:xfrm>
              <a:prstGeom prst="rect">
                <a:avLst/>
              </a:prstGeom>
              <a:solidFill>
                <a:srgbClr val="FFE699"/>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txBox="1"/>
              <p:nvPr/>
            </p:nvSpPr>
            <p:spPr>
              <a:xfrm>
                <a:off x="8289666" y="2551925"/>
                <a:ext cx="3808035" cy="3385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Functional Annotation and Validation </a:t>
                </a:r>
                <a:endParaRPr b="0" i="0" sz="1600" u="none" cap="none" strike="noStrike">
                  <a:solidFill>
                    <a:srgbClr val="000000"/>
                  </a:solidFill>
                  <a:latin typeface="Arial"/>
                  <a:ea typeface="Arial"/>
                  <a:cs typeface="Arial"/>
                  <a:sym typeface="Arial"/>
                </a:endParaRPr>
              </a:p>
            </p:txBody>
          </p:sp>
          <p:pic>
            <p:nvPicPr>
              <p:cNvPr descr="A colorful circle with lines and swirls" id="119" name="Google Shape;119;p2"/>
              <p:cNvPicPr preferRelativeResize="0"/>
              <p:nvPr/>
            </p:nvPicPr>
            <p:blipFill rotWithShape="1">
              <a:blip r:embed="rId7">
                <a:alphaModFix/>
              </a:blip>
              <a:srcRect b="36345" l="22745" r="50000" t="27385"/>
              <a:stretch/>
            </p:blipFill>
            <p:spPr>
              <a:xfrm>
                <a:off x="9369982" y="2856322"/>
                <a:ext cx="1342842" cy="1250930"/>
              </a:xfrm>
              <a:prstGeom prst="rect">
                <a:avLst/>
              </a:prstGeom>
              <a:noFill/>
              <a:ln>
                <a:noFill/>
              </a:ln>
            </p:spPr>
          </p:pic>
        </p:grpSp>
      </p:grpSp>
      <p:grpSp>
        <p:nvGrpSpPr>
          <p:cNvPr id="120" name="Google Shape;120;p2"/>
          <p:cNvGrpSpPr/>
          <p:nvPr/>
        </p:nvGrpSpPr>
        <p:grpSpPr>
          <a:xfrm>
            <a:off x="5742010" y="3266252"/>
            <a:ext cx="707979" cy="596500"/>
            <a:chOff x="5930153" y="4351456"/>
            <a:chExt cx="707979" cy="596500"/>
          </a:xfrm>
        </p:grpSpPr>
        <p:sp>
          <p:nvSpPr>
            <p:cNvPr id="121" name="Google Shape;121;p2"/>
            <p:cNvSpPr/>
            <p:nvPr/>
          </p:nvSpPr>
          <p:spPr>
            <a:xfrm rot="10800000">
              <a:off x="5930153" y="4365812"/>
              <a:ext cx="331694" cy="582144"/>
            </a:xfrm>
            <a:prstGeom prst="bentArrow">
              <a:avLst>
                <a:gd fmla="val 33108" name="adj1"/>
                <a:gd fmla="val 43919" name="adj2"/>
                <a:gd fmla="val 43919" name="adj3"/>
                <a:gd fmla="val 43750" name="adj4"/>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2" name="Google Shape;122;p2"/>
            <p:cNvSpPr/>
            <p:nvPr/>
          </p:nvSpPr>
          <p:spPr>
            <a:xfrm flipH="1" rot="10800000">
              <a:off x="6306438" y="4351456"/>
              <a:ext cx="331694" cy="582144"/>
            </a:xfrm>
            <a:prstGeom prst="bentArrow">
              <a:avLst>
                <a:gd fmla="val 33108" name="adj1"/>
                <a:gd fmla="val 43919" name="adj2"/>
                <a:gd fmla="val 43919" name="adj3"/>
                <a:gd fmla="val 43750" name="adj4"/>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grpSp>
        <p:nvGrpSpPr>
          <p:cNvPr id="474" name="Google Shape;474;p20"/>
          <p:cNvGrpSpPr/>
          <p:nvPr/>
        </p:nvGrpSpPr>
        <p:grpSpPr>
          <a:xfrm>
            <a:off x="0" y="300"/>
            <a:ext cx="9954705" cy="690145"/>
            <a:chOff x="0" y="3475"/>
            <a:chExt cx="10528300" cy="668028"/>
          </a:xfrm>
        </p:grpSpPr>
        <p:sp>
          <p:nvSpPr>
            <p:cNvPr id="475" name="Google Shape;475;p20"/>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Multifaced exploratory assays</a:t>
              </a:r>
              <a:endParaRPr/>
            </a:p>
          </p:txBody>
        </p:sp>
        <p:sp>
          <p:nvSpPr>
            <p:cNvPr id="476" name="Google Shape;476;p20"/>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477" name="Google Shape;477;p20"/>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478" name="Google Shape;478;p20"/>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pic>
        <p:nvPicPr>
          <p:cNvPr id="479" name="Google Shape;479;p20"/>
          <p:cNvPicPr preferRelativeResize="0"/>
          <p:nvPr/>
        </p:nvPicPr>
        <p:blipFill rotWithShape="1">
          <a:blip r:embed="rId5">
            <a:alphaModFix/>
          </a:blip>
          <a:srcRect b="0" l="0" r="0" t="0"/>
          <a:stretch/>
        </p:blipFill>
        <p:spPr>
          <a:xfrm>
            <a:off x="3120860" y="1090881"/>
            <a:ext cx="641440" cy="820069"/>
          </a:xfrm>
          <a:prstGeom prst="rect">
            <a:avLst/>
          </a:prstGeom>
          <a:noFill/>
          <a:ln>
            <a:noFill/>
          </a:ln>
        </p:spPr>
      </p:pic>
      <p:pic>
        <p:nvPicPr>
          <p:cNvPr id="480" name="Google Shape;480;p20"/>
          <p:cNvPicPr preferRelativeResize="0"/>
          <p:nvPr/>
        </p:nvPicPr>
        <p:blipFill rotWithShape="1">
          <a:blip r:embed="rId5">
            <a:alphaModFix/>
          </a:blip>
          <a:srcRect b="0" l="0" r="0" t="0"/>
          <a:stretch/>
        </p:blipFill>
        <p:spPr>
          <a:xfrm>
            <a:off x="1159236" y="1090881"/>
            <a:ext cx="641440" cy="820069"/>
          </a:xfrm>
          <a:prstGeom prst="rect">
            <a:avLst/>
          </a:prstGeom>
          <a:noFill/>
          <a:ln>
            <a:noFill/>
          </a:ln>
        </p:spPr>
      </p:pic>
      <p:pic>
        <p:nvPicPr>
          <p:cNvPr id="481" name="Google Shape;481;p20"/>
          <p:cNvPicPr preferRelativeResize="0"/>
          <p:nvPr/>
        </p:nvPicPr>
        <p:blipFill rotWithShape="1">
          <a:blip r:embed="rId5">
            <a:alphaModFix/>
          </a:blip>
          <a:srcRect b="0" l="0" r="0" t="0"/>
          <a:stretch/>
        </p:blipFill>
        <p:spPr>
          <a:xfrm>
            <a:off x="6791810" y="834827"/>
            <a:ext cx="641440" cy="820069"/>
          </a:xfrm>
          <a:prstGeom prst="rect">
            <a:avLst/>
          </a:prstGeom>
          <a:noFill/>
          <a:ln>
            <a:noFill/>
          </a:ln>
        </p:spPr>
      </p:pic>
      <p:sp>
        <p:nvSpPr>
          <p:cNvPr id="482" name="Google Shape;482;p20"/>
          <p:cNvSpPr txBox="1"/>
          <p:nvPr/>
        </p:nvSpPr>
        <p:spPr>
          <a:xfrm>
            <a:off x="7338701" y="1140904"/>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Dual replicates</a:t>
            </a:r>
            <a:endParaRPr b="1" sz="1800">
              <a:solidFill>
                <a:schemeClr val="dk1"/>
              </a:solidFill>
              <a:latin typeface="Calibri"/>
              <a:ea typeface="Calibri"/>
              <a:cs typeface="Calibri"/>
              <a:sym typeface="Calibri"/>
            </a:endParaRPr>
          </a:p>
        </p:txBody>
      </p:sp>
      <p:sp>
        <p:nvSpPr>
          <p:cNvPr id="483" name="Google Shape;483;p20"/>
          <p:cNvSpPr txBox="1"/>
          <p:nvPr/>
        </p:nvSpPr>
        <p:spPr>
          <a:xfrm>
            <a:off x="7427941" y="5655447"/>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Dual replicates</a:t>
            </a:r>
            <a:endParaRPr b="1" sz="1800">
              <a:solidFill>
                <a:schemeClr val="dk1"/>
              </a:solidFill>
              <a:latin typeface="Calibri"/>
              <a:ea typeface="Calibri"/>
              <a:cs typeface="Calibri"/>
              <a:sym typeface="Calibri"/>
            </a:endParaRPr>
          </a:p>
        </p:txBody>
      </p:sp>
      <p:sp>
        <p:nvSpPr>
          <p:cNvPr id="484" name="Google Shape;484;p20"/>
          <p:cNvSpPr txBox="1"/>
          <p:nvPr/>
        </p:nvSpPr>
        <p:spPr>
          <a:xfrm>
            <a:off x="7427941" y="4914394"/>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Quadruplicate</a:t>
            </a:r>
            <a:endParaRPr b="1" sz="1800">
              <a:solidFill>
                <a:schemeClr val="dk1"/>
              </a:solidFill>
              <a:latin typeface="Calibri"/>
              <a:ea typeface="Calibri"/>
              <a:cs typeface="Calibri"/>
              <a:sym typeface="Calibri"/>
            </a:endParaRPr>
          </a:p>
        </p:txBody>
      </p:sp>
      <p:pic>
        <p:nvPicPr>
          <p:cNvPr id="485" name="Google Shape;485;p20"/>
          <p:cNvPicPr preferRelativeResize="0"/>
          <p:nvPr/>
        </p:nvPicPr>
        <p:blipFill rotWithShape="1">
          <a:blip r:embed="rId5">
            <a:alphaModFix/>
          </a:blip>
          <a:srcRect b="0" l="0" r="0" t="0"/>
          <a:stretch/>
        </p:blipFill>
        <p:spPr>
          <a:xfrm>
            <a:off x="6786501" y="5341178"/>
            <a:ext cx="641440" cy="820069"/>
          </a:xfrm>
          <a:prstGeom prst="rect">
            <a:avLst/>
          </a:prstGeom>
          <a:noFill/>
          <a:ln>
            <a:noFill/>
          </a:ln>
        </p:spPr>
      </p:pic>
      <p:pic>
        <p:nvPicPr>
          <p:cNvPr id="486" name="Google Shape;486;p20"/>
          <p:cNvPicPr preferRelativeResize="0"/>
          <p:nvPr/>
        </p:nvPicPr>
        <p:blipFill rotWithShape="1">
          <a:blip r:embed="rId5">
            <a:alphaModFix/>
          </a:blip>
          <a:srcRect b="0" l="0" r="0" t="0"/>
          <a:stretch/>
        </p:blipFill>
        <p:spPr>
          <a:xfrm>
            <a:off x="6798571" y="4608317"/>
            <a:ext cx="641440" cy="820069"/>
          </a:xfrm>
          <a:prstGeom prst="rect">
            <a:avLst/>
          </a:prstGeom>
          <a:noFill/>
          <a:ln>
            <a:noFill/>
          </a:ln>
        </p:spPr>
      </p:pic>
      <p:sp>
        <p:nvSpPr>
          <p:cNvPr id="487" name="Google Shape;487;p20"/>
          <p:cNvSpPr/>
          <p:nvPr/>
        </p:nvSpPr>
        <p:spPr>
          <a:xfrm>
            <a:off x="4818503" y="4617327"/>
            <a:ext cx="1917026" cy="1662554"/>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88" name="Google Shape;488;p20"/>
          <p:cNvSpPr/>
          <p:nvPr/>
        </p:nvSpPr>
        <p:spPr>
          <a:xfrm>
            <a:off x="4779452" y="1683355"/>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489" name="Google Shape;489;p20"/>
          <p:cNvGrpSpPr/>
          <p:nvPr/>
        </p:nvGrpSpPr>
        <p:grpSpPr>
          <a:xfrm>
            <a:off x="2437502" y="2674449"/>
            <a:ext cx="1917026" cy="2185852"/>
            <a:chOff x="365481" y="2529328"/>
            <a:chExt cx="1917026" cy="2185852"/>
          </a:xfrm>
        </p:grpSpPr>
        <p:sp>
          <p:nvSpPr>
            <p:cNvPr id="490" name="Google Shape;490;p20"/>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91" name="Google Shape;491;p20"/>
            <p:cNvPicPr preferRelativeResize="0"/>
            <p:nvPr/>
          </p:nvPicPr>
          <p:blipFill rotWithShape="1">
            <a:blip r:embed="rId6">
              <a:alphaModFix/>
            </a:blip>
            <a:srcRect b="0" l="0" r="0" t="0"/>
            <a:stretch/>
          </p:blipFill>
          <p:spPr>
            <a:xfrm>
              <a:off x="539346" y="3352125"/>
              <a:ext cx="1620685" cy="1232130"/>
            </a:xfrm>
            <a:prstGeom prst="rect">
              <a:avLst/>
            </a:prstGeom>
            <a:noFill/>
            <a:ln>
              <a:noFill/>
            </a:ln>
          </p:spPr>
        </p:pic>
        <p:pic>
          <p:nvPicPr>
            <p:cNvPr id="492" name="Google Shape;492;p20"/>
            <p:cNvPicPr preferRelativeResize="0"/>
            <p:nvPr/>
          </p:nvPicPr>
          <p:blipFill rotWithShape="1">
            <a:blip r:embed="rId7">
              <a:alphaModFix/>
            </a:blip>
            <a:srcRect b="0" l="0" r="0" t="0"/>
            <a:stretch/>
          </p:blipFill>
          <p:spPr>
            <a:xfrm rot="3514727">
              <a:off x="1346439" y="2602147"/>
              <a:ext cx="267034" cy="321062"/>
            </a:xfrm>
            <a:prstGeom prst="rect">
              <a:avLst/>
            </a:prstGeom>
            <a:noFill/>
            <a:ln>
              <a:noFill/>
            </a:ln>
          </p:spPr>
        </p:pic>
        <p:pic>
          <p:nvPicPr>
            <p:cNvPr id="493" name="Google Shape;493;p20"/>
            <p:cNvPicPr preferRelativeResize="0"/>
            <p:nvPr/>
          </p:nvPicPr>
          <p:blipFill rotWithShape="1">
            <a:blip r:embed="rId7">
              <a:alphaModFix/>
            </a:blip>
            <a:srcRect b="0" l="0" r="0" t="0"/>
            <a:stretch/>
          </p:blipFill>
          <p:spPr>
            <a:xfrm>
              <a:off x="1100761" y="2908149"/>
              <a:ext cx="267034" cy="321062"/>
            </a:xfrm>
            <a:prstGeom prst="rect">
              <a:avLst/>
            </a:prstGeom>
            <a:noFill/>
            <a:ln>
              <a:noFill/>
            </a:ln>
          </p:spPr>
        </p:pic>
        <p:pic>
          <p:nvPicPr>
            <p:cNvPr id="494" name="Google Shape;494;p20"/>
            <p:cNvPicPr preferRelativeResize="0"/>
            <p:nvPr/>
          </p:nvPicPr>
          <p:blipFill rotWithShape="1">
            <a:blip r:embed="rId7">
              <a:alphaModFix/>
            </a:blip>
            <a:srcRect b="0" l="0" r="0" t="0"/>
            <a:stretch/>
          </p:blipFill>
          <p:spPr>
            <a:xfrm rot="3804900">
              <a:off x="894915" y="2605883"/>
              <a:ext cx="269044" cy="323479"/>
            </a:xfrm>
            <a:prstGeom prst="rect">
              <a:avLst/>
            </a:prstGeom>
            <a:noFill/>
            <a:ln>
              <a:noFill/>
            </a:ln>
          </p:spPr>
        </p:pic>
        <p:cxnSp>
          <p:nvCxnSpPr>
            <p:cNvPr id="495" name="Google Shape;495;p20"/>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cxnSp>
        <p:nvCxnSpPr>
          <p:cNvPr id="496" name="Google Shape;496;p20"/>
          <p:cNvCxnSpPr/>
          <p:nvPr/>
        </p:nvCxnSpPr>
        <p:spPr>
          <a:xfrm flipH="1" rot="10800000">
            <a:off x="4441248" y="3159234"/>
            <a:ext cx="370346" cy="266337"/>
          </a:xfrm>
          <a:prstGeom prst="straightConnector1">
            <a:avLst/>
          </a:prstGeom>
          <a:noFill/>
          <a:ln cap="flat" cmpd="sng" w="38100">
            <a:solidFill>
              <a:schemeClr val="dk1"/>
            </a:solidFill>
            <a:prstDash val="solid"/>
            <a:miter lim="800000"/>
            <a:headEnd len="sm" w="sm" type="none"/>
            <a:tailEnd len="lg" w="lg" type="triangle"/>
          </a:ln>
        </p:spPr>
      </p:cxnSp>
      <p:cxnSp>
        <p:nvCxnSpPr>
          <p:cNvPr id="497" name="Google Shape;497;p20"/>
          <p:cNvCxnSpPr/>
          <p:nvPr/>
        </p:nvCxnSpPr>
        <p:spPr>
          <a:xfrm>
            <a:off x="4440505" y="4314775"/>
            <a:ext cx="316085" cy="302755"/>
          </a:xfrm>
          <a:prstGeom prst="straightConnector1">
            <a:avLst/>
          </a:prstGeom>
          <a:noFill/>
          <a:ln cap="flat" cmpd="sng" w="38100">
            <a:solidFill>
              <a:schemeClr val="dk1"/>
            </a:solidFill>
            <a:prstDash val="solid"/>
            <a:miter lim="800000"/>
            <a:headEnd len="sm" w="sm" type="none"/>
            <a:tailEnd len="lg" w="lg" type="triangle"/>
          </a:ln>
        </p:spPr>
      </p:cxnSp>
      <p:sp>
        <p:nvSpPr>
          <p:cNvPr id="498" name="Google Shape;498;p20"/>
          <p:cNvSpPr txBox="1"/>
          <p:nvPr/>
        </p:nvSpPr>
        <p:spPr>
          <a:xfrm>
            <a:off x="2150838" y="1954683"/>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pic>
        <p:nvPicPr>
          <p:cNvPr id="499" name="Google Shape;499;p20"/>
          <p:cNvPicPr preferRelativeResize="0"/>
          <p:nvPr/>
        </p:nvPicPr>
        <p:blipFill rotWithShape="1">
          <a:blip r:embed="rId8">
            <a:alphaModFix/>
          </a:blip>
          <a:srcRect b="0" l="0" r="0" t="0"/>
          <a:stretch/>
        </p:blipFill>
        <p:spPr>
          <a:xfrm>
            <a:off x="4989353" y="1853840"/>
            <a:ext cx="1489598" cy="1215198"/>
          </a:xfrm>
          <a:prstGeom prst="rect">
            <a:avLst/>
          </a:prstGeom>
          <a:noFill/>
          <a:ln>
            <a:noFill/>
          </a:ln>
        </p:spPr>
      </p:pic>
      <p:pic>
        <p:nvPicPr>
          <p:cNvPr id="500" name="Google Shape;500;p20"/>
          <p:cNvPicPr preferRelativeResize="0"/>
          <p:nvPr/>
        </p:nvPicPr>
        <p:blipFill rotWithShape="1">
          <a:blip r:embed="rId9">
            <a:alphaModFix/>
          </a:blip>
          <a:srcRect b="0" l="0" r="0" t="0"/>
          <a:stretch/>
        </p:blipFill>
        <p:spPr>
          <a:xfrm>
            <a:off x="5098644" y="5271666"/>
            <a:ext cx="1239170" cy="304160"/>
          </a:xfrm>
          <a:prstGeom prst="rect">
            <a:avLst/>
          </a:prstGeom>
          <a:noFill/>
          <a:ln>
            <a:noFill/>
          </a:ln>
        </p:spPr>
      </p:pic>
      <p:sp>
        <p:nvSpPr>
          <p:cNvPr id="501" name="Google Shape;501;p20"/>
          <p:cNvSpPr/>
          <p:nvPr/>
        </p:nvSpPr>
        <p:spPr>
          <a:xfrm>
            <a:off x="328711" y="2674449"/>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02" name="Google Shape;502;p20"/>
          <p:cNvSpPr txBox="1"/>
          <p:nvPr/>
        </p:nvSpPr>
        <p:spPr>
          <a:xfrm>
            <a:off x="225984" y="1954683"/>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503" name="Google Shape;503;p20"/>
          <p:cNvPicPr preferRelativeResize="0"/>
          <p:nvPr/>
        </p:nvPicPr>
        <p:blipFill rotWithShape="1">
          <a:blip r:embed="rId10">
            <a:alphaModFix/>
          </a:blip>
          <a:srcRect b="0" l="0" r="0" t="0"/>
          <a:stretch/>
        </p:blipFill>
        <p:spPr>
          <a:xfrm>
            <a:off x="521138" y="3182093"/>
            <a:ext cx="1304974" cy="1238052"/>
          </a:xfrm>
          <a:prstGeom prst="rect">
            <a:avLst/>
          </a:prstGeom>
          <a:noFill/>
          <a:ln>
            <a:noFill/>
          </a:ln>
        </p:spPr>
      </p:pic>
      <p:sp>
        <p:nvSpPr>
          <p:cNvPr id="504" name="Google Shape;504;p20"/>
          <p:cNvSpPr txBox="1"/>
          <p:nvPr/>
        </p:nvSpPr>
        <p:spPr>
          <a:xfrm>
            <a:off x="4522397" y="966241"/>
            <a:ext cx="2382367"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Morphological screening</a:t>
            </a:r>
            <a:endParaRPr b="1" i="0" sz="2000" u="none" cap="none" strike="noStrike">
              <a:solidFill>
                <a:schemeClr val="dk1"/>
              </a:solidFill>
              <a:latin typeface="Calibri"/>
              <a:ea typeface="Calibri"/>
              <a:cs typeface="Calibri"/>
              <a:sym typeface="Calibri"/>
            </a:endParaRPr>
          </a:p>
        </p:txBody>
      </p:sp>
      <p:sp>
        <p:nvSpPr>
          <p:cNvPr id="505" name="Google Shape;505;p20"/>
          <p:cNvSpPr txBox="1"/>
          <p:nvPr/>
        </p:nvSpPr>
        <p:spPr>
          <a:xfrm>
            <a:off x="4584876" y="3587134"/>
            <a:ext cx="2382368" cy="10156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Transcriptomic and epigenomic screening</a:t>
            </a:r>
            <a:endParaRPr b="1" i="0" sz="2000" u="none" cap="none" strike="noStrike">
              <a:solidFill>
                <a:schemeClr val="dk1"/>
              </a:solidFill>
              <a:latin typeface="Calibri"/>
              <a:ea typeface="Calibri"/>
              <a:cs typeface="Calibri"/>
              <a:sym typeface="Calibri"/>
            </a:endParaRPr>
          </a:p>
        </p:txBody>
      </p:sp>
      <p:grpSp>
        <p:nvGrpSpPr>
          <p:cNvPr id="506" name="Google Shape;506;p20"/>
          <p:cNvGrpSpPr/>
          <p:nvPr/>
        </p:nvGrpSpPr>
        <p:grpSpPr>
          <a:xfrm>
            <a:off x="4758862" y="4696569"/>
            <a:ext cx="2042284" cy="1500787"/>
            <a:chOff x="4795632" y="4559568"/>
            <a:chExt cx="2042284" cy="1500787"/>
          </a:xfrm>
        </p:grpSpPr>
        <p:pic>
          <p:nvPicPr>
            <p:cNvPr id="507" name="Google Shape;507;p20"/>
            <p:cNvPicPr preferRelativeResize="0"/>
            <p:nvPr/>
          </p:nvPicPr>
          <p:blipFill rotWithShape="1">
            <a:blip r:embed="rId9">
              <a:alphaModFix/>
            </a:blip>
            <a:srcRect b="0" l="0" r="0" t="0"/>
            <a:stretch/>
          </p:blipFill>
          <p:spPr>
            <a:xfrm>
              <a:off x="5135414" y="5134665"/>
              <a:ext cx="1239170" cy="304160"/>
            </a:xfrm>
            <a:prstGeom prst="rect">
              <a:avLst/>
            </a:prstGeom>
            <a:noFill/>
            <a:ln>
              <a:noFill/>
            </a:ln>
          </p:spPr>
        </p:pic>
        <p:sp>
          <p:nvSpPr>
            <p:cNvPr id="508" name="Google Shape;508;p20"/>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509" name="Google Shape;509;p20"/>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510" name="Google Shape;510;p20"/>
            <p:cNvPicPr preferRelativeResize="0"/>
            <p:nvPr/>
          </p:nvPicPr>
          <p:blipFill rotWithShape="1">
            <a:blip r:embed="rId11">
              <a:alphaModFix/>
            </a:blip>
            <a:srcRect b="0" l="0" r="0" t="0"/>
            <a:stretch/>
          </p:blipFill>
          <p:spPr>
            <a:xfrm>
              <a:off x="4795632" y="5500374"/>
              <a:ext cx="2042284" cy="559981"/>
            </a:xfrm>
            <a:prstGeom prst="rect">
              <a:avLst/>
            </a:prstGeom>
            <a:noFill/>
            <a:ln>
              <a:noFill/>
            </a:ln>
          </p:spPr>
        </p:pic>
        <p:pic>
          <p:nvPicPr>
            <p:cNvPr id="511" name="Google Shape;511;p20"/>
            <p:cNvPicPr preferRelativeResize="0"/>
            <p:nvPr/>
          </p:nvPicPr>
          <p:blipFill rotWithShape="1">
            <a:blip r:embed="rId12">
              <a:alphaModFix/>
            </a:blip>
            <a:srcRect b="4900" l="10090" r="29125" t="0"/>
            <a:stretch/>
          </p:blipFill>
          <p:spPr>
            <a:xfrm>
              <a:off x="5173646" y="4765160"/>
              <a:ext cx="1192647" cy="425734"/>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21"/>
          <p:cNvGrpSpPr/>
          <p:nvPr/>
        </p:nvGrpSpPr>
        <p:grpSpPr>
          <a:xfrm>
            <a:off x="0" y="300"/>
            <a:ext cx="9954705" cy="690145"/>
            <a:chOff x="0" y="3475"/>
            <a:chExt cx="10528300" cy="668028"/>
          </a:xfrm>
        </p:grpSpPr>
        <p:sp>
          <p:nvSpPr>
            <p:cNvPr id="517" name="Google Shape;517;p21"/>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Multifaced exploratory assays</a:t>
              </a:r>
              <a:endParaRPr/>
            </a:p>
          </p:txBody>
        </p:sp>
        <p:sp>
          <p:nvSpPr>
            <p:cNvPr id="518" name="Google Shape;518;p21"/>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519" name="Google Shape;519;p21"/>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520" name="Google Shape;520;p21"/>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pic>
        <p:nvPicPr>
          <p:cNvPr id="521" name="Google Shape;521;p21"/>
          <p:cNvPicPr preferRelativeResize="0"/>
          <p:nvPr/>
        </p:nvPicPr>
        <p:blipFill rotWithShape="1">
          <a:blip r:embed="rId5">
            <a:alphaModFix/>
          </a:blip>
          <a:srcRect b="0" l="0" r="0" t="0"/>
          <a:stretch/>
        </p:blipFill>
        <p:spPr>
          <a:xfrm>
            <a:off x="3120860" y="1090881"/>
            <a:ext cx="641440" cy="820069"/>
          </a:xfrm>
          <a:prstGeom prst="rect">
            <a:avLst/>
          </a:prstGeom>
          <a:noFill/>
          <a:ln>
            <a:noFill/>
          </a:ln>
        </p:spPr>
      </p:pic>
      <p:pic>
        <p:nvPicPr>
          <p:cNvPr id="522" name="Google Shape;522;p21"/>
          <p:cNvPicPr preferRelativeResize="0"/>
          <p:nvPr/>
        </p:nvPicPr>
        <p:blipFill rotWithShape="1">
          <a:blip r:embed="rId5">
            <a:alphaModFix/>
          </a:blip>
          <a:srcRect b="0" l="0" r="0" t="0"/>
          <a:stretch/>
        </p:blipFill>
        <p:spPr>
          <a:xfrm>
            <a:off x="1159236" y="1090881"/>
            <a:ext cx="641440" cy="820069"/>
          </a:xfrm>
          <a:prstGeom prst="rect">
            <a:avLst/>
          </a:prstGeom>
          <a:noFill/>
          <a:ln>
            <a:noFill/>
          </a:ln>
        </p:spPr>
      </p:pic>
      <p:pic>
        <p:nvPicPr>
          <p:cNvPr id="523" name="Google Shape;523;p21"/>
          <p:cNvPicPr preferRelativeResize="0"/>
          <p:nvPr/>
        </p:nvPicPr>
        <p:blipFill rotWithShape="1">
          <a:blip r:embed="rId5">
            <a:alphaModFix/>
          </a:blip>
          <a:srcRect b="0" l="0" r="0" t="0"/>
          <a:stretch/>
        </p:blipFill>
        <p:spPr>
          <a:xfrm>
            <a:off x="6791810" y="834827"/>
            <a:ext cx="641440" cy="820069"/>
          </a:xfrm>
          <a:prstGeom prst="rect">
            <a:avLst/>
          </a:prstGeom>
          <a:noFill/>
          <a:ln>
            <a:noFill/>
          </a:ln>
        </p:spPr>
      </p:pic>
      <p:sp>
        <p:nvSpPr>
          <p:cNvPr id="524" name="Google Shape;524;p21"/>
          <p:cNvSpPr txBox="1"/>
          <p:nvPr/>
        </p:nvSpPr>
        <p:spPr>
          <a:xfrm>
            <a:off x="7338701" y="1140904"/>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Dual replicates</a:t>
            </a:r>
            <a:endParaRPr b="1" sz="1800">
              <a:solidFill>
                <a:schemeClr val="dk1"/>
              </a:solidFill>
              <a:latin typeface="Calibri"/>
              <a:ea typeface="Calibri"/>
              <a:cs typeface="Calibri"/>
              <a:sym typeface="Calibri"/>
            </a:endParaRPr>
          </a:p>
        </p:txBody>
      </p:sp>
      <p:sp>
        <p:nvSpPr>
          <p:cNvPr id="525" name="Google Shape;525;p21"/>
          <p:cNvSpPr txBox="1"/>
          <p:nvPr/>
        </p:nvSpPr>
        <p:spPr>
          <a:xfrm>
            <a:off x="7427941" y="5655447"/>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Dual replicates</a:t>
            </a:r>
            <a:endParaRPr b="1" sz="1800">
              <a:solidFill>
                <a:schemeClr val="dk1"/>
              </a:solidFill>
              <a:latin typeface="Calibri"/>
              <a:ea typeface="Calibri"/>
              <a:cs typeface="Calibri"/>
              <a:sym typeface="Calibri"/>
            </a:endParaRPr>
          </a:p>
        </p:txBody>
      </p:sp>
      <p:sp>
        <p:nvSpPr>
          <p:cNvPr id="526" name="Google Shape;526;p21"/>
          <p:cNvSpPr txBox="1"/>
          <p:nvPr/>
        </p:nvSpPr>
        <p:spPr>
          <a:xfrm>
            <a:off x="7427941" y="4914394"/>
            <a:ext cx="1848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Quadruplicate</a:t>
            </a:r>
            <a:endParaRPr b="1" sz="1800">
              <a:solidFill>
                <a:schemeClr val="dk1"/>
              </a:solidFill>
              <a:latin typeface="Calibri"/>
              <a:ea typeface="Calibri"/>
              <a:cs typeface="Calibri"/>
              <a:sym typeface="Calibri"/>
            </a:endParaRPr>
          </a:p>
        </p:txBody>
      </p:sp>
      <p:pic>
        <p:nvPicPr>
          <p:cNvPr id="527" name="Google Shape;527;p21"/>
          <p:cNvPicPr preferRelativeResize="0"/>
          <p:nvPr/>
        </p:nvPicPr>
        <p:blipFill rotWithShape="1">
          <a:blip r:embed="rId5">
            <a:alphaModFix/>
          </a:blip>
          <a:srcRect b="0" l="0" r="0" t="0"/>
          <a:stretch/>
        </p:blipFill>
        <p:spPr>
          <a:xfrm>
            <a:off x="6786501" y="5341178"/>
            <a:ext cx="641440" cy="820069"/>
          </a:xfrm>
          <a:prstGeom prst="rect">
            <a:avLst/>
          </a:prstGeom>
          <a:noFill/>
          <a:ln>
            <a:noFill/>
          </a:ln>
        </p:spPr>
      </p:pic>
      <p:pic>
        <p:nvPicPr>
          <p:cNvPr id="528" name="Google Shape;528;p21"/>
          <p:cNvPicPr preferRelativeResize="0"/>
          <p:nvPr/>
        </p:nvPicPr>
        <p:blipFill rotWithShape="1">
          <a:blip r:embed="rId5">
            <a:alphaModFix/>
          </a:blip>
          <a:srcRect b="0" l="0" r="0" t="0"/>
          <a:stretch/>
        </p:blipFill>
        <p:spPr>
          <a:xfrm>
            <a:off x="6798571" y="4608317"/>
            <a:ext cx="641440" cy="820069"/>
          </a:xfrm>
          <a:prstGeom prst="rect">
            <a:avLst/>
          </a:prstGeom>
          <a:noFill/>
          <a:ln>
            <a:noFill/>
          </a:ln>
        </p:spPr>
      </p:pic>
      <p:sp>
        <p:nvSpPr>
          <p:cNvPr id="529" name="Google Shape;529;p21"/>
          <p:cNvSpPr/>
          <p:nvPr/>
        </p:nvSpPr>
        <p:spPr>
          <a:xfrm>
            <a:off x="4818503" y="4617327"/>
            <a:ext cx="1917026" cy="1662554"/>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30" name="Google Shape;530;p21"/>
          <p:cNvSpPr/>
          <p:nvPr/>
        </p:nvSpPr>
        <p:spPr>
          <a:xfrm>
            <a:off x="4779452" y="1683355"/>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531" name="Google Shape;531;p21"/>
          <p:cNvGrpSpPr/>
          <p:nvPr/>
        </p:nvGrpSpPr>
        <p:grpSpPr>
          <a:xfrm>
            <a:off x="2437502" y="2674449"/>
            <a:ext cx="1917026" cy="2185852"/>
            <a:chOff x="365481" y="2529328"/>
            <a:chExt cx="1917026" cy="2185852"/>
          </a:xfrm>
        </p:grpSpPr>
        <p:sp>
          <p:nvSpPr>
            <p:cNvPr id="532" name="Google Shape;532;p21"/>
            <p:cNvSpPr/>
            <p:nvPr/>
          </p:nvSpPr>
          <p:spPr>
            <a:xfrm>
              <a:off x="365481" y="2529328"/>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533" name="Google Shape;533;p21"/>
            <p:cNvPicPr preferRelativeResize="0"/>
            <p:nvPr/>
          </p:nvPicPr>
          <p:blipFill rotWithShape="1">
            <a:blip r:embed="rId6">
              <a:alphaModFix/>
            </a:blip>
            <a:srcRect b="0" l="0" r="0" t="0"/>
            <a:stretch/>
          </p:blipFill>
          <p:spPr>
            <a:xfrm>
              <a:off x="539346" y="3352125"/>
              <a:ext cx="1620685" cy="1232130"/>
            </a:xfrm>
            <a:prstGeom prst="rect">
              <a:avLst/>
            </a:prstGeom>
            <a:noFill/>
            <a:ln>
              <a:noFill/>
            </a:ln>
          </p:spPr>
        </p:pic>
        <p:pic>
          <p:nvPicPr>
            <p:cNvPr id="534" name="Google Shape;534;p21"/>
            <p:cNvPicPr preferRelativeResize="0"/>
            <p:nvPr/>
          </p:nvPicPr>
          <p:blipFill rotWithShape="1">
            <a:blip r:embed="rId7">
              <a:alphaModFix/>
            </a:blip>
            <a:srcRect b="0" l="0" r="0" t="0"/>
            <a:stretch/>
          </p:blipFill>
          <p:spPr>
            <a:xfrm rot="3514727">
              <a:off x="1346439" y="2602147"/>
              <a:ext cx="267034" cy="321062"/>
            </a:xfrm>
            <a:prstGeom prst="rect">
              <a:avLst/>
            </a:prstGeom>
            <a:noFill/>
            <a:ln>
              <a:noFill/>
            </a:ln>
          </p:spPr>
        </p:pic>
        <p:pic>
          <p:nvPicPr>
            <p:cNvPr id="535" name="Google Shape;535;p21"/>
            <p:cNvPicPr preferRelativeResize="0"/>
            <p:nvPr/>
          </p:nvPicPr>
          <p:blipFill rotWithShape="1">
            <a:blip r:embed="rId7">
              <a:alphaModFix/>
            </a:blip>
            <a:srcRect b="0" l="0" r="0" t="0"/>
            <a:stretch/>
          </p:blipFill>
          <p:spPr>
            <a:xfrm>
              <a:off x="1100761" y="2908149"/>
              <a:ext cx="267034" cy="321062"/>
            </a:xfrm>
            <a:prstGeom prst="rect">
              <a:avLst/>
            </a:prstGeom>
            <a:noFill/>
            <a:ln>
              <a:noFill/>
            </a:ln>
          </p:spPr>
        </p:pic>
        <p:pic>
          <p:nvPicPr>
            <p:cNvPr id="536" name="Google Shape;536;p21"/>
            <p:cNvPicPr preferRelativeResize="0"/>
            <p:nvPr/>
          </p:nvPicPr>
          <p:blipFill rotWithShape="1">
            <a:blip r:embed="rId7">
              <a:alphaModFix/>
            </a:blip>
            <a:srcRect b="0" l="0" r="0" t="0"/>
            <a:stretch/>
          </p:blipFill>
          <p:spPr>
            <a:xfrm rot="3804900">
              <a:off x="894915" y="2605883"/>
              <a:ext cx="269044" cy="323479"/>
            </a:xfrm>
            <a:prstGeom prst="rect">
              <a:avLst/>
            </a:prstGeom>
            <a:noFill/>
            <a:ln>
              <a:noFill/>
            </a:ln>
          </p:spPr>
        </p:pic>
        <p:cxnSp>
          <p:nvCxnSpPr>
            <p:cNvPr id="537" name="Google Shape;537;p21"/>
            <p:cNvCxnSpPr/>
            <p:nvPr/>
          </p:nvCxnSpPr>
          <p:spPr>
            <a:xfrm>
              <a:off x="1223237" y="3288140"/>
              <a:ext cx="0" cy="325073"/>
            </a:xfrm>
            <a:prstGeom prst="straightConnector1">
              <a:avLst/>
            </a:prstGeom>
            <a:noFill/>
            <a:ln cap="flat" cmpd="sng" w="38100">
              <a:solidFill>
                <a:srgbClr val="3A3838"/>
              </a:solidFill>
              <a:prstDash val="solid"/>
              <a:miter lim="800000"/>
              <a:headEnd len="sm" w="sm" type="none"/>
              <a:tailEnd len="lg" w="lg" type="triangle"/>
            </a:ln>
          </p:spPr>
        </p:cxnSp>
      </p:grpSp>
      <p:cxnSp>
        <p:nvCxnSpPr>
          <p:cNvPr id="538" name="Google Shape;538;p21"/>
          <p:cNvCxnSpPr/>
          <p:nvPr/>
        </p:nvCxnSpPr>
        <p:spPr>
          <a:xfrm flipH="1" rot="10800000">
            <a:off x="4441248" y="3159234"/>
            <a:ext cx="370346" cy="266337"/>
          </a:xfrm>
          <a:prstGeom prst="straightConnector1">
            <a:avLst/>
          </a:prstGeom>
          <a:noFill/>
          <a:ln cap="flat" cmpd="sng" w="38100">
            <a:solidFill>
              <a:schemeClr val="dk1"/>
            </a:solidFill>
            <a:prstDash val="solid"/>
            <a:miter lim="800000"/>
            <a:headEnd len="sm" w="sm" type="none"/>
            <a:tailEnd len="lg" w="lg" type="triangle"/>
          </a:ln>
        </p:spPr>
      </p:cxnSp>
      <p:cxnSp>
        <p:nvCxnSpPr>
          <p:cNvPr id="539" name="Google Shape;539;p21"/>
          <p:cNvCxnSpPr/>
          <p:nvPr/>
        </p:nvCxnSpPr>
        <p:spPr>
          <a:xfrm>
            <a:off x="4440505" y="4314775"/>
            <a:ext cx="316085" cy="302755"/>
          </a:xfrm>
          <a:prstGeom prst="straightConnector1">
            <a:avLst/>
          </a:prstGeom>
          <a:noFill/>
          <a:ln cap="flat" cmpd="sng" w="38100">
            <a:solidFill>
              <a:schemeClr val="dk1"/>
            </a:solidFill>
            <a:prstDash val="solid"/>
            <a:miter lim="800000"/>
            <a:headEnd len="sm" w="sm" type="none"/>
            <a:tailEnd len="lg" w="lg" type="triangle"/>
          </a:ln>
        </p:spPr>
      </p:cxnSp>
      <p:sp>
        <p:nvSpPr>
          <p:cNvPr id="540" name="Google Shape;540;p21"/>
          <p:cNvSpPr txBox="1"/>
          <p:nvPr/>
        </p:nvSpPr>
        <p:spPr>
          <a:xfrm>
            <a:off x="2150838" y="1954683"/>
            <a:ext cx="2490354"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Cellular conversion</a:t>
            </a:r>
            <a:endParaRPr b="1" i="0" sz="2000" u="none" cap="none" strike="noStrike">
              <a:solidFill>
                <a:schemeClr val="dk1"/>
              </a:solidFill>
              <a:latin typeface="Calibri"/>
              <a:ea typeface="Calibri"/>
              <a:cs typeface="Calibri"/>
              <a:sym typeface="Calibri"/>
            </a:endParaRPr>
          </a:p>
        </p:txBody>
      </p:sp>
      <p:pic>
        <p:nvPicPr>
          <p:cNvPr id="541" name="Google Shape;541;p21"/>
          <p:cNvPicPr preferRelativeResize="0"/>
          <p:nvPr/>
        </p:nvPicPr>
        <p:blipFill rotWithShape="1">
          <a:blip r:embed="rId8">
            <a:alphaModFix/>
          </a:blip>
          <a:srcRect b="0" l="0" r="0" t="0"/>
          <a:stretch/>
        </p:blipFill>
        <p:spPr>
          <a:xfrm>
            <a:off x="4989353" y="1853840"/>
            <a:ext cx="1489598" cy="1215198"/>
          </a:xfrm>
          <a:prstGeom prst="rect">
            <a:avLst/>
          </a:prstGeom>
          <a:noFill/>
          <a:ln>
            <a:noFill/>
          </a:ln>
        </p:spPr>
      </p:pic>
      <p:pic>
        <p:nvPicPr>
          <p:cNvPr id="542" name="Google Shape;542;p21"/>
          <p:cNvPicPr preferRelativeResize="0"/>
          <p:nvPr/>
        </p:nvPicPr>
        <p:blipFill rotWithShape="1">
          <a:blip r:embed="rId9">
            <a:alphaModFix/>
          </a:blip>
          <a:srcRect b="0" l="0" r="0" t="0"/>
          <a:stretch/>
        </p:blipFill>
        <p:spPr>
          <a:xfrm>
            <a:off x="5098644" y="5271666"/>
            <a:ext cx="1239170" cy="304160"/>
          </a:xfrm>
          <a:prstGeom prst="rect">
            <a:avLst/>
          </a:prstGeom>
          <a:noFill/>
          <a:ln>
            <a:noFill/>
          </a:ln>
        </p:spPr>
      </p:pic>
      <p:sp>
        <p:nvSpPr>
          <p:cNvPr id="543" name="Google Shape;543;p21"/>
          <p:cNvSpPr/>
          <p:nvPr/>
        </p:nvSpPr>
        <p:spPr>
          <a:xfrm>
            <a:off x="328711" y="2674449"/>
            <a:ext cx="1917026" cy="2185852"/>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44" name="Google Shape;544;p21"/>
          <p:cNvSpPr txBox="1"/>
          <p:nvPr/>
        </p:nvSpPr>
        <p:spPr>
          <a:xfrm>
            <a:off x="225984" y="1954683"/>
            <a:ext cx="2130408"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Potential TF list selection</a:t>
            </a:r>
            <a:endParaRPr b="1" i="0" sz="2000" u="none" cap="none" strike="noStrike">
              <a:solidFill>
                <a:schemeClr val="dk1"/>
              </a:solidFill>
              <a:latin typeface="Calibri"/>
              <a:ea typeface="Calibri"/>
              <a:cs typeface="Calibri"/>
              <a:sym typeface="Calibri"/>
            </a:endParaRPr>
          </a:p>
        </p:txBody>
      </p:sp>
      <p:pic>
        <p:nvPicPr>
          <p:cNvPr id="545" name="Google Shape;545;p21"/>
          <p:cNvPicPr preferRelativeResize="0"/>
          <p:nvPr/>
        </p:nvPicPr>
        <p:blipFill rotWithShape="1">
          <a:blip r:embed="rId10">
            <a:alphaModFix/>
          </a:blip>
          <a:srcRect b="0" l="0" r="0" t="0"/>
          <a:stretch/>
        </p:blipFill>
        <p:spPr>
          <a:xfrm>
            <a:off x="521138" y="3182093"/>
            <a:ext cx="1304974" cy="1238052"/>
          </a:xfrm>
          <a:prstGeom prst="rect">
            <a:avLst/>
          </a:prstGeom>
          <a:noFill/>
          <a:ln>
            <a:noFill/>
          </a:ln>
        </p:spPr>
      </p:pic>
      <p:sp>
        <p:nvSpPr>
          <p:cNvPr id="546" name="Google Shape;546;p21"/>
          <p:cNvSpPr txBox="1"/>
          <p:nvPr/>
        </p:nvSpPr>
        <p:spPr>
          <a:xfrm>
            <a:off x="4522397" y="966241"/>
            <a:ext cx="2382367" cy="707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Morphological screening</a:t>
            </a:r>
            <a:endParaRPr b="1" i="0" sz="2000" u="none" cap="none" strike="noStrike">
              <a:solidFill>
                <a:schemeClr val="dk1"/>
              </a:solidFill>
              <a:latin typeface="Calibri"/>
              <a:ea typeface="Calibri"/>
              <a:cs typeface="Calibri"/>
              <a:sym typeface="Calibri"/>
            </a:endParaRPr>
          </a:p>
        </p:txBody>
      </p:sp>
      <p:sp>
        <p:nvSpPr>
          <p:cNvPr id="547" name="Google Shape;547;p21"/>
          <p:cNvSpPr txBox="1"/>
          <p:nvPr/>
        </p:nvSpPr>
        <p:spPr>
          <a:xfrm>
            <a:off x="4584876" y="3587134"/>
            <a:ext cx="2382368" cy="10156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Calibri"/>
              <a:buNone/>
            </a:pPr>
            <a:r>
              <a:rPr b="1" i="0" lang="en-GB" sz="2000" u="none" cap="none" strike="noStrike">
                <a:solidFill>
                  <a:schemeClr val="dk1"/>
                </a:solidFill>
                <a:latin typeface="Calibri"/>
                <a:ea typeface="Calibri"/>
                <a:cs typeface="Calibri"/>
                <a:sym typeface="Calibri"/>
              </a:rPr>
              <a:t>Transcriptomic and epigenomic screening</a:t>
            </a:r>
            <a:endParaRPr b="1" i="0" sz="2000" u="none" cap="none" strike="noStrike">
              <a:solidFill>
                <a:schemeClr val="dk1"/>
              </a:solidFill>
              <a:latin typeface="Calibri"/>
              <a:ea typeface="Calibri"/>
              <a:cs typeface="Calibri"/>
              <a:sym typeface="Calibri"/>
            </a:endParaRPr>
          </a:p>
        </p:txBody>
      </p:sp>
      <p:grpSp>
        <p:nvGrpSpPr>
          <p:cNvPr id="548" name="Google Shape;548;p21"/>
          <p:cNvGrpSpPr/>
          <p:nvPr/>
        </p:nvGrpSpPr>
        <p:grpSpPr>
          <a:xfrm>
            <a:off x="4758862" y="4696569"/>
            <a:ext cx="2042284" cy="1500787"/>
            <a:chOff x="4795632" y="4559568"/>
            <a:chExt cx="2042284" cy="1500787"/>
          </a:xfrm>
        </p:grpSpPr>
        <p:pic>
          <p:nvPicPr>
            <p:cNvPr id="549" name="Google Shape;549;p21"/>
            <p:cNvPicPr preferRelativeResize="0"/>
            <p:nvPr/>
          </p:nvPicPr>
          <p:blipFill rotWithShape="1">
            <a:blip r:embed="rId9">
              <a:alphaModFix/>
            </a:blip>
            <a:srcRect b="0" l="0" r="0" t="0"/>
            <a:stretch/>
          </p:blipFill>
          <p:spPr>
            <a:xfrm>
              <a:off x="5135414" y="5134665"/>
              <a:ext cx="1239170" cy="304160"/>
            </a:xfrm>
            <a:prstGeom prst="rect">
              <a:avLst/>
            </a:prstGeom>
            <a:noFill/>
            <a:ln>
              <a:noFill/>
            </a:ln>
          </p:spPr>
        </p:pic>
        <p:sp>
          <p:nvSpPr>
            <p:cNvPr id="550" name="Google Shape;550;p21"/>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551" name="Google Shape;551;p21"/>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552" name="Google Shape;552;p21"/>
            <p:cNvPicPr preferRelativeResize="0"/>
            <p:nvPr/>
          </p:nvPicPr>
          <p:blipFill rotWithShape="1">
            <a:blip r:embed="rId11">
              <a:alphaModFix/>
            </a:blip>
            <a:srcRect b="0" l="0" r="0" t="0"/>
            <a:stretch/>
          </p:blipFill>
          <p:spPr>
            <a:xfrm>
              <a:off x="4795632" y="5500374"/>
              <a:ext cx="2042284" cy="559981"/>
            </a:xfrm>
            <a:prstGeom prst="rect">
              <a:avLst/>
            </a:prstGeom>
            <a:noFill/>
            <a:ln>
              <a:noFill/>
            </a:ln>
          </p:spPr>
        </p:pic>
        <p:pic>
          <p:nvPicPr>
            <p:cNvPr id="553" name="Google Shape;553;p21"/>
            <p:cNvPicPr preferRelativeResize="0"/>
            <p:nvPr/>
          </p:nvPicPr>
          <p:blipFill rotWithShape="1">
            <a:blip r:embed="rId12">
              <a:alphaModFix/>
            </a:blip>
            <a:srcRect b="4900" l="10090" r="29125" t="0"/>
            <a:stretch/>
          </p:blipFill>
          <p:spPr>
            <a:xfrm>
              <a:off x="5173646" y="4765160"/>
              <a:ext cx="1192647" cy="425734"/>
            </a:xfrm>
            <a:prstGeom prst="rect">
              <a:avLst/>
            </a:prstGeom>
            <a:noFill/>
            <a:ln>
              <a:noFill/>
            </a:ln>
          </p:spPr>
        </p:pic>
      </p:grpSp>
      <p:sp>
        <p:nvSpPr>
          <p:cNvPr id="554" name="Google Shape;554;p21"/>
          <p:cNvSpPr/>
          <p:nvPr/>
        </p:nvSpPr>
        <p:spPr>
          <a:xfrm>
            <a:off x="125129" y="834828"/>
            <a:ext cx="4623574" cy="5719976"/>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21"/>
          <p:cNvSpPr/>
          <p:nvPr/>
        </p:nvSpPr>
        <p:spPr>
          <a:xfrm>
            <a:off x="4746965" y="966241"/>
            <a:ext cx="4807118" cy="2615332"/>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22"/>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561" name="Google Shape;561;p22"/>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562" name="Google Shape;562;p22"/>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3" name="Google Shape;563;p22"/>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Top-level approach: Omics data</a:t>
            </a:r>
            <a:endParaRPr sz="2800">
              <a:solidFill>
                <a:schemeClr val="lt1"/>
              </a:solidFill>
              <a:latin typeface="Arial"/>
              <a:ea typeface="Arial"/>
              <a:cs typeface="Arial"/>
              <a:sym typeface="Arial"/>
            </a:endParaRPr>
          </a:p>
        </p:txBody>
      </p:sp>
      <p:sp>
        <p:nvSpPr>
          <p:cNvPr id="564" name="Google Shape;564;p22"/>
          <p:cNvSpPr/>
          <p:nvPr/>
        </p:nvSpPr>
        <p:spPr>
          <a:xfrm>
            <a:off x="151200" y="1797592"/>
            <a:ext cx="2530730" cy="762777"/>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rPr b="1" lang="en-GB" sz="1800">
                <a:solidFill>
                  <a:schemeClr val="dk1"/>
                </a:solidFill>
                <a:latin typeface="Calibri"/>
                <a:ea typeface="Calibri"/>
                <a:cs typeface="Calibri"/>
                <a:sym typeface="Calibri"/>
              </a:rPr>
              <a:t>RNA-seq</a:t>
            </a:r>
            <a:endParaRPr b="1" sz="1800">
              <a:solidFill>
                <a:schemeClr val="dk1"/>
              </a:solidFill>
              <a:latin typeface="Calibri"/>
              <a:ea typeface="Calibri"/>
              <a:cs typeface="Calibri"/>
              <a:sym typeface="Calibri"/>
            </a:endParaRPr>
          </a:p>
        </p:txBody>
      </p:sp>
      <p:sp>
        <p:nvSpPr>
          <p:cNvPr id="565" name="Google Shape;565;p22"/>
          <p:cNvSpPr/>
          <p:nvPr/>
        </p:nvSpPr>
        <p:spPr>
          <a:xfrm>
            <a:off x="151200" y="4764665"/>
            <a:ext cx="2530730" cy="762777"/>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rPr b="1" lang="en-GB" sz="1800">
                <a:solidFill>
                  <a:schemeClr val="dk1"/>
                </a:solidFill>
                <a:latin typeface="Calibri"/>
                <a:ea typeface="Calibri"/>
                <a:cs typeface="Calibri"/>
                <a:sym typeface="Calibri"/>
              </a:rPr>
              <a:t>ATAC-seq</a:t>
            </a:r>
            <a:endParaRPr b="1" sz="1800">
              <a:solidFill>
                <a:schemeClr val="dk1"/>
              </a:solidFill>
              <a:latin typeface="Calibri"/>
              <a:ea typeface="Calibri"/>
              <a:cs typeface="Calibri"/>
              <a:sym typeface="Calibri"/>
            </a:endParaRPr>
          </a:p>
        </p:txBody>
      </p:sp>
      <p:cxnSp>
        <p:nvCxnSpPr>
          <p:cNvPr id="566" name="Google Shape;566;p22"/>
          <p:cNvCxnSpPr/>
          <p:nvPr/>
        </p:nvCxnSpPr>
        <p:spPr>
          <a:xfrm>
            <a:off x="2761702" y="5146053"/>
            <a:ext cx="386113" cy="0"/>
          </a:xfrm>
          <a:prstGeom prst="straightConnector1">
            <a:avLst/>
          </a:prstGeom>
          <a:noFill/>
          <a:ln cap="flat" cmpd="sng" w="38100">
            <a:solidFill>
              <a:schemeClr val="dk1"/>
            </a:solidFill>
            <a:prstDash val="solid"/>
            <a:miter lim="800000"/>
            <a:headEnd len="sm" w="sm" type="none"/>
            <a:tailEnd len="lg" w="lg" type="triangle"/>
          </a:ln>
        </p:spPr>
      </p:cxnSp>
      <p:cxnSp>
        <p:nvCxnSpPr>
          <p:cNvPr id="567" name="Google Shape;567;p22"/>
          <p:cNvCxnSpPr/>
          <p:nvPr/>
        </p:nvCxnSpPr>
        <p:spPr>
          <a:xfrm>
            <a:off x="2761702" y="2178980"/>
            <a:ext cx="386113" cy="0"/>
          </a:xfrm>
          <a:prstGeom prst="straightConnector1">
            <a:avLst/>
          </a:prstGeom>
          <a:noFill/>
          <a:ln cap="flat" cmpd="sng" w="38100">
            <a:solidFill>
              <a:schemeClr val="dk1"/>
            </a:solidFill>
            <a:prstDash val="solid"/>
            <a:miter lim="800000"/>
            <a:headEnd len="sm" w="sm" type="none"/>
            <a:tailEnd len="lg" w="lg" type="triangle"/>
          </a:ln>
        </p:spPr>
      </p:cxnSp>
      <p:sp>
        <p:nvSpPr>
          <p:cNvPr id="568" name="Google Shape;568;p22"/>
          <p:cNvSpPr/>
          <p:nvPr/>
        </p:nvSpPr>
        <p:spPr>
          <a:xfrm>
            <a:off x="3203784" y="4298902"/>
            <a:ext cx="3320715" cy="1694302"/>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pic>
        <p:nvPicPr>
          <p:cNvPr id="569" name="Google Shape;569;p22"/>
          <p:cNvPicPr preferRelativeResize="0"/>
          <p:nvPr/>
        </p:nvPicPr>
        <p:blipFill rotWithShape="1">
          <a:blip r:embed="rId5">
            <a:alphaModFix/>
          </a:blip>
          <a:srcRect b="0" l="2325" r="5191" t="9736"/>
          <a:stretch/>
        </p:blipFill>
        <p:spPr>
          <a:xfrm>
            <a:off x="3261534" y="4506161"/>
            <a:ext cx="3111819" cy="1337533"/>
          </a:xfrm>
          <a:prstGeom prst="rect">
            <a:avLst/>
          </a:prstGeom>
          <a:noFill/>
          <a:ln>
            <a:noFill/>
          </a:ln>
        </p:spPr>
      </p:pic>
      <p:sp>
        <p:nvSpPr>
          <p:cNvPr id="570" name="Google Shape;570;p22"/>
          <p:cNvSpPr/>
          <p:nvPr/>
        </p:nvSpPr>
        <p:spPr>
          <a:xfrm>
            <a:off x="3203784" y="1331829"/>
            <a:ext cx="3320715" cy="1694302"/>
          </a:xfrm>
          <a:prstGeom prst="roundRect">
            <a:avLst>
              <a:gd fmla="val 16667"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pic>
        <p:nvPicPr>
          <p:cNvPr id="571" name="Google Shape;571;p22"/>
          <p:cNvPicPr preferRelativeResize="0"/>
          <p:nvPr/>
        </p:nvPicPr>
        <p:blipFill rotWithShape="1">
          <a:blip r:embed="rId6">
            <a:alphaModFix/>
          </a:blip>
          <a:srcRect b="0" l="0" r="0" t="0"/>
          <a:stretch/>
        </p:blipFill>
        <p:spPr>
          <a:xfrm>
            <a:off x="3953269" y="1349291"/>
            <a:ext cx="1904101" cy="1676695"/>
          </a:xfrm>
          <a:prstGeom prst="rect">
            <a:avLst/>
          </a:prstGeom>
          <a:noFill/>
          <a:ln>
            <a:noFill/>
          </a:ln>
        </p:spPr>
      </p:pic>
      <p:cxnSp>
        <p:nvCxnSpPr>
          <p:cNvPr id="572" name="Google Shape;572;p22"/>
          <p:cNvCxnSpPr/>
          <p:nvPr/>
        </p:nvCxnSpPr>
        <p:spPr>
          <a:xfrm>
            <a:off x="6814686" y="2165684"/>
            <a:ext cx="1037023" cy="578957"/>
          </a:xfrm>
          <a:prstGeom prst="straightConnector1">
            <a:avLst/>
          </a:prstGeom>
          <a:noFill/>
          <a:ln cap="flat" cmpd="sng" w="38100">
            <a:solidFill>
              <a:schemeClr val="dk1"/>
            </a:solidFill>
            <a:prstDash val="solid"/>
            <a:miter lim="800000"/>
            <a:headEnd len="sm" w="sm" type="none"/>
            <a:tailEnd len="lg" w="lg" type="triangle"/>
          </a:ln>
        </p:spPr>
      </p:cxnSp>
      <p:sp>
        <p:nvSpPr>
          <p:cNvPr id="573" name="Google Shape;573;p22"/>
          <p:cNvSpPr txBox="1"/>
          <p:nvPr/>
        </p:nvSpPr>
        <p:spPr>
          <a:xfrm>
            <a:off x="7561282" y="1807780"/>
            <a:ext cx="3446765" cy="923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1" lang="en-GB" sz="1800" u="sng">
                <a:solidFill>
                  <a:schemeClr val="dk1"/>
                </a:solidFill>
                <a:latin typeface="Calibri"/>
                <a:ea typeface="Calibri"/>
                <a:cs typeface="Calibri"/>
                <a:sym typeface="Calibri"/>
              </a:rPr>
              <a:t>Infer complete TF </a:t>
            </a:r>
            <a:endParaRPr b="1" sz="1800" u="sng">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lang="en-GB" sz="1800" u="sng">
                <a:solidFill>
                  <a:schemeClr val="dk1"/>
                </a:solidFill>
                <a:latin typeface="Calibri"/>
                <a:ea typeface="Calibri"/>
                <a:cs typeface="Calibri"/>
                <a:sym typeface="Calibri"/>
              </a:rPr>
              <a:t>interconnectivity network</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t/>
            </a:r>
            <a:endParaRPr b="1" sz="1800" u="sng">
              <a:solidFill>
                <a:schemeClr val="dk1"/>
              </a:solidFill>
              <a:latin typeface="Calibri"/>
              <a:ea typeface="Calibri"/>
              <a:cs typeface="Calibri"/>
              <a:sym typeface="Calibri"/>
            </a:endParaRPr>
          </a:p>
        </p:txBody>
      </p:sp>
      <p:pic>
        <p:nvPicPr>
          <p:cNvPr descr="Diagram&#10;&#10;Description automatically generated" id="574" name="Google Shape;574;p22"/>
          <p:cNvPicPr preferRelativeResize="0"/>
          <p:nvPr/>
        </p:nvPicPr>
        <p:blipFill rotWithShape="1">
          <a:blip r:embed="rId7">
            <a:alphaModFix/>
          </a:blip>
          <a:srcRect b="0" l="0" r="0" t="0"/>
          <a:stretch/>
        </p:blipFill>
        <p:spPr>
          <a:xfrm>
            <a:off x="8016017" y="2595311"/>
            <a:ext cx="3327040" cy="2333517"/>
          </a:xfrm>
          <a:prstGeom prst="rect">
            <a:avLst/>
          </a:prstGeom>
          <a:noFill/>
          <a:ln>
            <a:noFill/>
          </a:ln>
        </p:spPr>
      </p:pic>
      <p:cxnSp>
        <p:nvCxnSpPr>
          <p:cNvPr id="575" name="Google Shape;575;p22"/>
          <p:cNvCxnSpPr/>
          <p:nvPr/>
        </p:nvCxnSpPr>
        <p:spPr>
          <a:xfrm flipH="1" rot="10800000">
            <a:off x="6814685" y="4684736"/>
            <a:ext cx="1037023" cy="578957"/>
          </a:xfrm>
          <a:prstGeom prst="straightConnector1">
            <a:avLst/>
          </a:prstGeom>
          <a:noFill/>
          <a:ln cap="flat" cmpd="sng" w="38100">
            <a:solidFill>
              <a:schemeClr val="dk1"/>
            </a:solidFill>
            <a:prstDash val="solid"/>
            <a:miter lim="800000"/>
            <a:headEnd len="sm" w="sm" type="none"/>
            <a:tailEnd len="lg" w="lg"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23"/>
          <p:cNvGrpSpPr/>
          <p:nvPr/>
        </p:nvGrpSpPr>
        <p:grpSpPr>
          <a:xfrm>
            <a:off x="1" y="22753"/>
            <a:ext cx="10607701" cy="820435"/>
            <a:chOff x="0" y="3475"/>
            <a:chExt cx="10528300" cy="668028"/>
          </a:xfrm>
        </p:grpSpPr>
        <p:sp>
          <p:nvSpPr>
            <p:cNvPr id="581" name="Google Shape;581;p23"/>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A Hat or a Snake?</a:t>
              </a:r>
              <a:endParaRPr sz="2800">
                <a:solidFill>
                  <a:schemeClr val="lt1"/>
                </a:solidFill>
                <a:latin typeface="Arial"/>
                <a:ea typeface="Arial"/>
                <a:cs typeface="Arial"/>
                <a:sym typeface="Arial"/>
              </a:endParaRPr>
            </a:p>
          </p:txBody>
        </p:sp>
        <p:sp>
          <p:nvSpPr>
            <p:cNvPr id="582" name="Google Shape;582;p23"/>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grpSp>
      <p:pic>
        <p:nvPicPr>
          <p:cNvPr descr="Logo_Tigem_CMYK_no_descriptor.eps" id="583" name="Google Shape;583;p23"/>
          <p:cNvPicPr preferRelativeResize="0"/>
          <p:nvPr/>
        </p:nvPicPr>
        <p:blipFill rotWithShape="1">
          <a:blip r:embed="rId3">
            <a:alphaModFix/>
          </a:blip>
          <a:srcRect b="0" l="0" r="0" t="0"/>
          <a:stretch/>
        </p:blipFill>
        <p:spPr>
          <a:xfrm>
            <a:off x="10992234" y="119764"/>
            <a:ext cx="1016886" cy="725563"/>
          </a:xfrm>
          <a:prstGeom prst="rect">
            <a:avLst/>
          </a:prstGeom>
          <a:noFill/>
          <a:ln>
            <a:noFill/>
          </a:ln>
        </p:spPr>
      </p:pic>
      <p:pic>
        <p:nvPicPr>
          <p:cNvPr id="584" name="Google Shape;584;p23"/>
          <p:cNvPicPr preferRelativeResize="0"/>
          <p:nvPr/>
        </p:nvPicPr>
        <p:blipFill rotWithShape="1">
          <a:blip r:embed="rId4">
            <a:alphaModFix/>
          </a:blip>
          <a:srcRect b="12186" l="0" r="0" t="13081"/>
          <a:stretch/>
        </p:blipFill>
        <p:spPr>
          <a:xfrm>
            <a:off x="2046631" y="1152939"/>
            <a:ext cx="7394541" cy="5526157"/>
          </a:xfrm>
          <a:prstGeom prst="rect">
            <a:avLst/>
          </a:prstGeom>
          <a:noFill/>
          <a:ln>
            <a:noFill/>
          </a:ln>
        </p:spPr>
      </p:pic>
      <p:sp>
        <p:nvSpPr>
          <p:cNvPr id="585" name="Google Shape;585;p23"/>
          <p:cNvSpPr txBox="1"/>
          <p:nvPr/>
        </p:nvSpPr>
        <p:spPr>
          <a:xfrm>
            <a:off x="7559702" y="6091905"/>
            <a:ext cx="6096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800">
                <a:solidFill>
                  <a:srgbClr val="000000"/>
                </a:solidFill>
                <a:latin typeface="Arial"/>
                <a:ea typeface="Arial"/>
                <a:cs typeface="Arial"/>
                <a:sym typeface="Arial"/>
              </a:rPr>
              <a:t>Le Petit Prince</a:t>
            </a:r>
            <a:endParaRPr/>
          </a:p>
          <a:p>
            <a:pPr indent="0" lvl="0" marL="0" marR="0" rtl="0" algn="ctr">
              <a:spcBef>
                <a:spcPts val="0"/>
              </a:spcBef>
              <a:spcAft>
                <a:spcPts val="0"/>
              </a:spcAft>
              <a:buNone/>
            </a:pPr>
            <a:r>
              <a:rPr i="0" lang="en-GB" sz="1800">
                <a:solidFill>
                  <a:srgbClr val="202122"/>
                </a:solidFill>
                <a:latin typeface="Arial"/>
                <a:ea typeface="Arial"/>
                <a:cs typeface="Arial"/>
                <a:sym typeface="Arial"/>
              </a:rPr>
              <a:t>Antoine de Saint-Exupéry</a:t>
            </a:r>
            <a:endParaRPr sz="1800">
              <a:solidFill>
                <a:schemeClr val="dk1"/>
              </a:solidFill>
              <a:latin typeface="Calibri"/>
              <a:ea typeface="Calibri"/>
              <a:cs typeface="Calibri"/>
              <a:sym typeface="Calibri"/>
            </a:endParaRPr>
          </a:p>
        </p:txBody>
      </p:sp>
      <p:pic>
        <p:nvPicPr>
          <p:cNvPr id="586" name="Google Shape;586;p23"/>
          <p:cNvPicPr preferRelativeResize="0"/>
          <p:nvPr/>
        </p:nvPicPr>
        <p:blipFill rotWithShape="1">
          <a:blip r:embed="rId5">
            <a:alphaModFix/>
          </a:blip>
          <a:srcRect b="0" l="0" r="24344" t="0"/>
          <a:stretch/>
        </p:blipFill>
        <p:spPr>
          <a:xfrm>
            <a:off x="10783978" y="891913"/>
            <a:ext cx="1408022" cy="15172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24"/>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592" name="Google Shape;592;p24"/>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593" name="Google Shape;593;p24"/>
          <p:cNvSpPr/>
          <p:nvPr/>
        </p:nvSpPr>
        <p:spPr>
          <a:xfrm flipH="1" rot="5400000">
            <a:off x="4532865" y="-4532556"/>
            <a:ext cx="740887"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4" name="Google Shape;594;p24"/>
          <p:cNvSpPr txBox="1"/>
          <p:nvPr/>
        </p:nvSpPr>
        <p:spPr>
          <a:xfrm flipH="1">
            <a:off x="0" y="54477"/>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GB" sz="2800">
                <a:solidFill>
                  <a:schemeClr val="lt1"/>
                </a:solidFill>
                <a:latin typeface="Arial"/>
                <a:ea typeface="Arial"/>
                <a:cs typeface="Arial"/>
                <a:sym typeface="Arial"/>
              </a:rPr>
              <a:t>Infection-Inherited Variability Introduces Technical Noise</a:t>
            </a:r>
            <a:endParaRPr b="0" sz="2800">
              <a:solidFill>
                <a:schemeClr val="lt1"/>
              </a:solidFill>
              <a:latin typeface="Arial"/>
              <a:ea typeface="Arial"/>
              <a:cs typeface="Arial"/>
              <a:sym typeface="Arial"/>
            </a:endParaRPr>
          </a:p>
        </p:txBody>
      </p:sp>
      <p:pic>
        <p:nvPicPr>
          <p:cNvPr id="595" name="Google Shape;595;p24"/>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id="596" name="Google Shape;596;p24"/>
          <p:cNvPicPr preferRelativeResize="0"/>
          <p:nvPr/>
        </p:nvPicPr>
        <p:blipFill rotWithShape="1">
          <a:blip r:embed="rId6">
            <a:alphaModFix/>
          </a:blip>
          <a:srcRect b="0" l="0" r="0" t="0"/>
          <a:stretch/>
        </p:blipFill>
        <p:spPr>
          <a:xfrm>
            <a:off x="667299" y="1212682"/>
            <a:ext cx="9806615" cy="4120959"/>
          </a:xfrm>
          <a:prstGeom prst="rect">
            <a:avLst/>
          </a:prstGeom>
          <a:noFill/>
          <a:ln>
            <a:noFill/>
          </a:ln>
        </p:spPr>
      </p:pic>
      <p:sp>
        <p:nvSpPr>
          <p:cNvPr id="597" name="Google Shape;597;p24"/>
          <p:cNvSpPr txBox="1"/>
          <p:nvPr/>
        </p:nvSpPr>
        <p:spPr>
          <a:xfrm>
            <a:off x="2481331" y="5763620"/>
            <a:ext cx="61785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The directional effect of infection inherited variability likely to introduce a technical bias in downstream analysis</a:t>
            </a:r>
            <a:endParaRPr sz="1800">
              <a:solidFill>
                <a:schemeClr val="dk1"/>
              </a:solidFill>
              <a:latin typeface="Calibri"/>
              <a:ea typeface="Calibri"/>
              <a:cs typeface="Calibri"/>
              <a:sym typeface="Calibri"/>
            </a:endParaRPr>
          </a:p>
        </p:txBody>
      </p:sp>
      <p:sp>
        <p:nvSpPr>
          <p:cNvPr id="598" name="Google Shape;598;p24"/>
          <p:cNvSpPr/>
          <p:nvPr/>
        </p:nvSpPr>
        <p:spPr>
          <a:xfrm>
            <a:off x="2222500" y="2540000"/>
            <a:ext cx="779958" cy="1803400"/>
          </a:xfrm>
          <a:custGeom>
            <a:rect b="b" l="l" r="r" t="t"/>
            <a:pathLst>
              <a:path extrusionOk="0" h="1803400" w="779958">
                <a:moveTo>
                  <a:pt x="0" y="1803400"/>
                </a:moveTo>
                <a:cubicBezTo>
                  <a:pt x="252941" y="1571625"/>
                  <a:pt x="505883" y="1339850"/>
                  <a:pt x="635000" y="1155700"/>
                </a:cubicBezTo>
                <a:cubicBezTo>
                  <a:pt x="764117" y="971550"/>
                  <a:pt x="793750" y="840317"/>
                  <a:pt x="774700" y="698500"/>
                </a:cubicBezTo>
                <a:cubicBezTo>
                  <a:pt x="755650" y="556683"/>
                  <a:pt x="611717" y="421217"/>
                  <a:pt x="520700" y="304800"/>
                </a:cubicBezTo>
                <a:cubicBezTo>
                  <a:pt x="429683" y="188383"/>
                  <a:pt x="329141" y="94191"/>
                  <a:pt x="228600" y="0"/>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Google Shape;599;p24"/>
          <p:cNvSpPr/>
          <p:nvPr/>
        </p:nvSpPr>
        <p:spPr>
          <a:xfrm>
            <a:off x="2946400" y="3358669"/>
            <a:ext cx="1333500" cy="229081"/>
          </a:xfrm>
          <a:custGeom>
            <a:rect b="b" l="l" r="r" t="t"/>
            <a:pathLst>
              <a:path extrusionOk="0" h="229081" w="1333500">
                <a:moveTo>
                  <a:pt x="0" y="190981"/>
                </a:moveTo>
                <a:cubicBezTo>
                  <a:pt x="193675" y="110018"/>
                  <a:pt x="387350" y="29056"/>
                  <a:pt x="552450" y="6831"/>
                </a:cubicBezTo>
                <a:cubicBezTo>
                  <a:pt x="717550" y="-15394"/>
                  <a:pt x="860425" y="20589"/>
                  <a:pt x="990600" y="57631"/>
                </a:cubicBezTo>
                <a:cubicBezTo>
                  <a:pt x="1120775" y="94673"/>
                  <a:pt x="1333500" y="229081"/>
                  <a:pt x="1333500" y="229081"/>
                </a:cubicBezTo>
                <a:lnTo>
                  <a:pt x="1333500" y="229081"/>
                </a:lnTo>
                <a:lnTo>
                  <a:pt x="1333500" y="229081"/>
                </a:lnTo>
              </a:path>
            </a:pathLst>
          </a:cu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0" name="Google Shape;600;p24"/>
          <p:cNvPicPr preferRelativeResize="0"/>
          <p:nvPr/>
        </p:nvPicPr>
        <p:blipFill rotWithShape="1">
          <a:blip r:embed="rId7">
            <a:alphaModFix/>
          </a:blip>
          <a:srcRect b="0" l="0" r="0" t="0"/>
          <a:stretch/>
        </p:blipFill>
        <p:spPr>
          <a:xfrm rot="-1485115">
            <a:off x="1677126" y="5454237"/>
            <a:ext cx="523322" cy="541638"/>
          </a:xfrm>
          <a:prstGeom prst="rect">
            <a:avLst/>
          </a:prstGeom>
          <a:noFill/>
          <a:ln>
            <a:noFill/>
          </a:ln>
        </p:spPr>
      </p:pic>
      <p:sp>
        <p:nvSpPr>
          <p:cNvPr id="601" name="Google Shape;601;p24"/>
          <p:cNvSpPr/>
          <p:nvPr/>
        </p:nvSpPr>
        <p:spPr>
          <a:xfrm>
            <a:off x="2222500" y="5663760"/>
            <a:ext cx="6437381" cy="901827"/>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25"/>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07" name="Google Shape;607;p25"/>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08" name="Google Shape;608;p25"/>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9" name="Google Shape;609;p25"/>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Model the Noise Structure in Our Expression Data</a:t>
            </a:r>
            <a:endParaRPr sz="1800">
              <a:solidFill>
                <a:schemeClr val="dk1"/>
              </a:solidFill>
              <a:latin typeface="Arial"/>
              <a:ea typeface="Arial"/>
              <a:cs typeface="Arial"/>
              <a:sym typeface="Arial"/>
            </a:endParaRPr>
          </a:p>
        </p:txBody>
      </p:sp>
      <p:sp>
        <p:nvSpPr>
          <p:cNvPr id="610" name="Google Shape;610;p25"/>
          <p:cNvSpPr txBox="1"/>
          <p:nvPr>
            <p:ph idx="12" type="sldNum"/>
          </p:nvPr>
        </p:nvSpPr>
        <p:spPr>
          <a:xfrm>
            <a:off x="9265979" y="69942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611" name="Google Shape;611;p25"/>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id="612" name="Google Shape;612;p25"/>
          <p:cNvPicPr preferRelativeResize="0"/>
          <p:nvPr/>
        </p:nvPicPr>
        <p:blipFill rotWithShape="1">
          <a:blip r:embed="rId6">
            <a:alphaModFix/>
          </a:blip>
          <a:srcRect b="38111" l="0" r="65305" t="13653"/>
          <a:stretch/>
        </p:blipFill>
        <p:spPr>
          <a:xfrm>
            <a:off x="344664" y="2156060"/>
            <a:ext cx="3294682" cy="3234111"/>
          </a:xfrm>
          <a:prstGeom prst="rect">
            <a:avLst/>
          </a:prstGeom>
          <a:noFill/>
          <a:ln>
            <a:noFill/>
          </a:ln>
        </p:spPr>
      </p:pic>
      <p:pic>
        <p:nvPicPr>
          <p:cNvPr id="613" name="Google Shape;613;p25"/>
          <p:cNvPicPr preferRelativeResize="0"/>
          <p:nvPr/>
        </p:nvPicPr>
        <p:blipFill rotWithShape="1">
          <a:blip r:embed="rId6">
            <a:alphaModFix/>
          </a:blip>
          <a:srcRect b="38111" l="67315" r="666" t="13653"/>
          <a:stretch/>
        </p:blipFill>
        <p:spPr>
          <a:xfrm>
            <a:off x="3686453" y="2127161"/>
            <a:ext cx="3040420" cy="3234111"/>
          </a:xfrm>
          <a:prstGeom prst="rect">
            <a:avLst/>
          </a:prstGeom>
          <a:noFill/>
          <a:ln>
            <a:noFill/>
          </a:ln>
        </p:spPr>
      </p:pic>
      <p:sp>
        <p:nvSpPr>
          <p:cNvPr id="614" name="Google Shape;614;p25"/>
          <p:cNvSpPr txBox="1"/>
          <p:nvPr/>
        </p:nvSpPr>
        <p:spPr>
          <a:xfrm>
            <a:off x="2871198" y="5390147"/>
            <a:ext cx="1651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MOI constrains</a:t>
            </a:r>
            <a:endParaRPr/>
          </a:p>
        </p:txBody>
      </p:sp>
      <p:sp>
        <p:nvSpPr>
          <p:cNvPr id="615" name="Google Shape;615;p25"/>
          <p:cNvSpPr txBox="1"/>
          <p:nvPr/>
        </p:nvSpPr>
        <p:spPr>
          <a:xfrm rot="-5400000">
            <a:off x="-689372" y="3446465"/>
            <a:ext cx="16866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Expression level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26"/>
          <p:cNvPicPr preferRelativeResize="0"/>
          <p:nvPr/>
        </p:nvPicPr>
        <p:blipFill rotWithShape="1">
          <a:blip r:embed="rId3">
            <a:alphaModFix/>
          </a:blip>
          <a:srcRect b="0" l="0" r="0" t="0"/>
          <a:stretch/>
        </p:blipFill>
        <p:spPr>
          <a:xfrm rot="-1485115">
            <a:off x="2781854" y="5549063"/>
            <a:ext cx="413468" cy="479673"/>
          </a:xfrm>
          <a:prstGeom prst="rect">
            <a:avLst/>
          </a:prstGeom>
          <a:noFill/>
          <a:ln>
            <a:noFill/>
          </a:ln>
        </p:spPr>
      </p:pic>
      <p:pic>
        <p:nvPicPr>
          <p:cNvPr id="621" name="Google Shape;621;p26"/>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622" name="Google Shape;622;p26"/>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sp>
        <p:nvSpPr>
          <p:cNvPr id="623" name="Google Shape;623;p26"/>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4" name="Google Shape;624;p26"/>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Model the Noise Structure in Our Expression Data</a:t>
            </a:r>
            <a:endParaRPr sz="2800">
              <a:solidFill>
                <a:schemeClr val="dk1"/>
              </a:solidFill>
              <a:latin typeface="Arial"/>
              <a:ea typeface="Arial"/>
              <a:cs typeface="Arial"/>
              <a:sym typeface="Arial"/>
            </a:endParaRPr>
          </a:p>
        </p:txBody>
      </p:sp>
      <p:sp>
        <p:nvSpPr>
          <p:cNvPr id="625" name="Google Shape;625;p26"/>
          <p:cNvSpPr txBox="1"/>
          <p:nvPr>
            <p:ph idx="12" type="sldNum"/>
          </p:nvPr>
        </p:nvSpPr>
        <p:spPr>
          <a:xfrm>
            <a:off x="9265979" y="69942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626" name="Google Shape;626;p26"/>
          <p:cNvPicPr preferRelativeResize="0"/>
          <p:nvPr/>
        </p:nvPicPr>
        <p:blipFill rotWithShape="1">
          <a:blip r:embed="rId6">
            <a:alphaModFix/>
          </a:blip>
          <a:srcRect b="0" l="0" r="0" t="0"/>
          <a:stretch/>
        </p:blipFill>
        <p:spPr>
          <a:xfrm>
            <a:off x="10622461" y="635525"/>
            <a:ext cx="1737716" cy="740887"/>
          </a:xfrm>
          <a:prstGeom prst="rect">
            <a:avLst/>
          </a:prstGeom>
          <a:noFill/>
          <a:ln>
            <a:noFill/>
          </a:ln>
        </p:spPr>
      </p:pic>
      <p:pic>
        <p:nvPicPr>
          <p:cNvPr id="627" name="Google Shape;627;p26"/>
          <p:cNvPicPr preferRelativeResize="0"/>
          <p:nvPr/>
        </p:nvPicPr>
        <p:blipFill rotWithShape="1">
          <a:blip r:embed="rId7">
            <a:alphaModFix/>
          </a:blip>
          <a:srcRect b="38111" l="0" r="65305" t="13653"/>
          <a:stretch/>
        </p:blipFill>
        <p:spPr>
          <a:xfrm>
            <a:off x="344664" y="1813160"/>
            <a:ext cx="3294682" cy="3234111"/>
          </a:xfrm>
          <a:prstGeom prst="rect">
            <a:avLst/>
          </a:prstGeom>
          <a:noFill/>
          <a:ln>
            <a:noFill/>
          </a:ln>
        </p:spPr>
      </p:pic>
      <p:pic>
        <p:nvPicPr>
          <p:cNvPr id="628" name="Google Shape;628;p26"/>
          <p:cNvPicPr preferRelativeResize="0"/>
          <p:nvPr/>
        </p:nvPicPr>
        <p:blipFill rotWithShape="1">
          <a:blip r:embed="rId7">
            <a:alphaModFix/>
          </a:blip>
          <a:srcRect b="38111" l="67315" r="666" t="13653"/>
          <a:stretch/>
        </p:blipFill>
        <p:spPr>
          <a:xfrm>
            <a:off x="3686453" y="1784261"/>
            <a:ext cx="3040420" cy="3234111"/>
          </a:xfrm>
          <a:prstGeom prst="rect">
            <a:avLst/>
          </a:prstGeom>
          <a:noFill/>
          <a:ln>
            <a:noFill/>
          </a:ln>
        </p:spPr>
      </p:pic>
      <p:sp>
        <p:nvSpPr>
          <p:cNvPr id="629" name="Google Shape;629;p26"/>
          <p:cNvSpPr txBox="1"/>
          <p:nvPr/>
        </p:nvSpPr>
        <p:spPr>
          <a:xfrm>
            <a:off x="2871198" y="5047247"/>
            <a:ext cx="1651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MOI constrains</a:t>
            </a:r>
            <a:endParaRPr/>
          </a:p>
        </p:txBody>
      </p:sp>
      <p:sp>
        <p:nvSpPr>
          <p:cNvPr id="630" name="Google Shape;630;p26"/>
          <p:cNvSpPr txBox="1"/>
          <p:nvPr/>
        </p:nvSpPr>
        <p:spPr>
          <a:xfrm rot="-5400000">
            <a:off x="-689372" y="3103565"/>
            <a:ext cx="16866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Expression level</a:t>
            </a:r>
            <a:endParaRPr/>
          </a:p>
        </p:txBody>
      </p:sp>
      <p:pic>
        <p:nvPicPr>
          <p:cNvPr id="631" name="Google Shape;631;p26"/>
          <p:cNvPicPr preferRelativeResize="0"/>
          <p:nvPr/>
        </p:nvPicPr>
        <p:blipFill rotWithShape="1">
          <a:blip r:embed="rId8">
            <a:alphaModFix/>
          </a:blip>
          <a:srcRect b="0" l="8031" r="23693" t="0"/>
          <a:stretch/>
        </p:blipFill>
        <p:spPr>
          <a:xfrm>
            <a:off x="6821183" y="1681880"/>
            <a:ext cx="5179329" cy="3155852"/>
          </a:xfrm>
          <a:prstGeom prst="rect">
            <a:avLst/>
          </a:prstGeom>
          <a:noFill/>
          <a:ln>
            <a:noFill/>
          </a:ln>
        </p:spPr>
      </p:pic>
      <p:sp>
        <p:nvSpPr>
          <p:cNvPr id="632" name="Google Shape;632;p26"/>
          <p:cNvSpPr txBox="1"/>
          <p:nvPr/>
        </p:nvSpPr>
        <p:spPr>
          <a:xfrm>
            <a:off x="3276747" y="5703236"/>
            <a:ext cx="54735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These findings highlight that 64 selected genes are indeed associated with the cellular response to the infection procedure. </a:t>
            </a:r>
            <a:endParaRPr sz="1800">
              <a:solidFill>
                <a:schemeClr val="dk1"/>
              </a:solidFill>
              <a:latin typeface="Calibri"/>
              <a:ea typeface="Calibri"/>
              <a:cs typeface="Calibri"/>
              <a:sym typeface="Calibri"/>
            </a:endParaRPr>
          </a:p>
        </p:txBody>
      </p:sp>
      <p:sp>
        <p:nvSpPr>
          <p:cNvPr id="633" name="Google Shape;633;p26"/>
          <p:cNvSpPr/>
          <p:nvPr/>
        </p:nvSpPr>
        <p:spPr>
          <a:xfrm>
            <a:off x="3200547" y="5695052"/>
            <a:ext cx="5473553" cy="956913"/>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27"/>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39" name="Google Shape;639;p27"/>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40" name="Google Shape;640;p27"/>
          <p:cNvSpPr/>
          <p:nvPr/>
        </p:nvSpPr>
        <p:spPr>
          <a:xfrm flipH="1" rot="5400000">
            <a:off x="4532866" y="-4532557"/>
            <a:ext cx="740886"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1" name="Google Shape;641;p27"/>
          <p:cNvSpPr txBox="1"/>
          <p:nvPr/>
        </p:nvSpPr>
        <p:spPr>
          <a:xfrm flipH="1">
            <a:off x="-119333" y="61677"/>
            <a:ext cx="10741794" cy="59790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Stratification of Infection Scores for </a:t>
            </a:r>
            <a:endParaRPr/>
          </a:p>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Differential Expression Analysis</a:t>
            </a:r>
            <a:endParaRPr sz="2800">
              <a:solidFill>
                <a:schemeClr val="lt1"/>
              </a:solidFill>
              <a:latin typeface="Arial"/>
              <a:ea typeface="Arial"/>
              <a:cs typeface="Arial"/>
              <a:sym typeface="Arial"/>
            </a:endParaRPr>
          </a:p>
        </p:txBody>
      </p:sp>
      <p:pic>
        <p:nvPicPr>
          <p:cNvPr id="642" name="Google Shape;642;p27"/>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id="643" name="Google Shape;643;p27"/>
          <p:cNvPicPr preferRelativeResize="0"/>
          <p:nvPr/>
        </p:nvPicPr>
        <p:blipFill rotWithShape="1">
          <a:blip r:embed="rId6">
            <a:alphaModFix/>
          </a:blip>
          <a:srcRect b="22300" l="0" r="0" t="25952"/>
          <a:stretch/>
        </p:blipFill>
        <p:spPr>
          <a:xfrm>
            <a:off x="696717" y="2388387"/>
            <a:ext cx="9925744" cy="3579277"/>
          </a:xfrm>
          <a:prstGeom prst="rect">
            <a:avLst/>
          </a:prstGeom>
          <a:noFill/>
          <a:ln>
            <a:noFill/>
          </a:ln>
        </p:spPr>
      </p:pic>
      <p:pic>
        <p:nvPicPr>
          <p:cNvPr id="644" name="Google Shape;644;p27"/>
          <p:cNvPicPr preferRelativeResize="0"/>
          <p:nvPr/>
        </p:nvPicPr>
        <p:blipFill rotWithShape="1">
          <a:blip r:embed="rId7">
            <a:alphaModFix/>
          </a:blip>
          <a:srcRect b="0" l="0" r="0" t="0"/>
          <a:stretch/>
        </p:blipFill>
        <p:spPr>
          <a:xfrm>
            <a:off x="3485576" y="1595943"/>
            <a:ext cx="3973127" cy="369332"/>
          </a:xfrm>
          <a:prstGeom prst="rect">
            <a:avLst/>
          </a:prstGeom>
          <a:noFill/>
          <a:ln>
            <a:noFill/>
          </a:ln>
        </p:spPr>
      </p:pic>
      <p:sp>
        <p:nvSpPr>
          <p:cNvPr id="645" name="Google Shape;645;p27"/>
          <p:cNvSpPr txBox="1"/>
          <p:nvPr/>
        </p:nvSpPr>
        <p:spPr>
          <a:xfrm>
            <a:off x="2311400" y="1102300"/>
            <a:ext cx="6999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Arial"/>
                <a:ea typeface="Arial"/>
                <a:cs typeface="Arial"/>
                <a:sym typeface="Arial"/>
              </a:rPr>
              <a:t>TF categorization into designated MOI concentration groups </a:t>
            </a:r>
            <a:endParaRPr b="1"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28"/>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51" name="Google Shape;651;p28"/>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52" name="Google Shape;652;p28"/>
          <p:cNvSpPr/>
          <p:nvPr/>
        </p:nvSpPr>
        <p:spPr>
          <a:xfrm flipH="1" rot="5400000">
            <a:off x="4532866" y="-4532557"/>
            <a:ext cx="740886"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3" name="Google Shape;653;p28"/>
          <p:cNvSpPr txBox="1"/>
          <p:nvPr/>
        </p:nvSpPr>
        <p:spPr>
          <a:xfrm flipH="1">
            <a:off x="0" y="68844"/>
            <a:ext cx="9806614" cy="59790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The Majority of TFs Induce Profound Transcriptional Changes</a:t>
            </a:r>
            <a:endParaRPr/>
          </a:p>
        </p:txBody>
      </p:sp>
      <p:pic>
        <p:nvPicPr>
          <p:cNvPr id="654" name="Google Shape;654;p28"/>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descr="A pie chart with text on it&#10;&#10;Description automatically generated" id="655" name="Google Shape;655;p28"/>
          <p:cNvPicPr preferRelativeResize="0"/>
          <p:nvPr/>
        </p:nvPicPr>
        <p:blipFill rotWithShape="1">
          <a:blip r:embed="rId6">
            <a:alphaModFix/>
          </a:blip>
          <a:srcRect b="0" l="0" r="0" t="0"/>
          <a:stretch/>
        </p:blipFill>
        <p:spPr>
          <a:xfrm>
            <a:off x="1549668" y="747799"/>
            <a:ext cx="7528610" cy="5217473"/>
          </a:xfrm>
          <a:prstGeom prst="rect">
            <a:avLst/>
          </a:prstGeom>
          <a:noFill/>
          <a:ln>
            <a:noFill/>
          </a:ln>
        </p:spPr>
      </p:pic>
      <p:sp>
        <p:nvSpPr>
          <p:cNvPr id="656" name="Google Shape;656;p28"/>
          <p:cNvSpPr/>
          <p:nvPr/>
        </p:nvSpPr>
        <p:spPr>
          <a:xfrm rot="8287759">
            <a:off x="3467100" y="1253393"/>
            <a:ext cx="3930650" cy="4108450"/>
          </a:xfrm>
          <a:prstGeom prst="pie">
            <a:avLst>
              <a:gd fmla="val 1058794" name="adj1"/>
              <a:gd fmla="val 13809136" name="adj2"/>
            </a:avLst>
          </a:prstGeom>
          <a:noFill/>
          <a:ln cap="flat" cmpd="sng" w="1905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28"/>
          <p:cNvSpPr txBox="1"/>
          <p:nvPr/>
        </p:nvSpPr>
        <p:spPr>
          <a:xfrm>
            <a:off x="679450" y="6174463"/>
            <a:ext cx="10858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This underscoring the potential capacity of these TFs in regulating cellular fate at the transcriptional level</a:t>
            </a:r>
            <a:endParaRPr sz="1800">
              <a:solidFill>
                <a:schemeClr val="dk1"/>
              </a:solidFill>
              <a:latin typeface="Calibri"/>
              <a:ea typeface="Calibri"/>
              <a:cs typeface="Calibri"/>
              <a:sym typeface="Calibri"/>
            </a:endParaRPr>
          </a:p>
        </p:txBody>
      </p:sp>
      <p:pic>
        <p:nvPicPr>
          <p:cNvPr id="658" name="Google Shape;658;p28"/>
          <p:cNvPicPr preferRelativeResize="0"/>
          <p:nvPr/>
        </p:nvPicPr>
        <p:blipFill rotWithShape="1">
          <a:blip r:embed="rId7">
            <a:alphaModFix/>
          </a:blip>
          <a:srcRect b="0" l="0" r="0" t="0"/>
          <a:stretch/>
        </p:blipFill>
        <p:spPr>
          <a:xfrm rot="-1485115">
            <a:off x="242531" y="5650004"/>
            <a:ext cx="413468" cy="479673"/>
          </a:xfrm>
          <a:prstGeom prst="rect">
            <a:avLst/>
          </a:prstGeom>
          <a:noFill/>
          <a:ln>
            <a:noFill/>
          </a:ln>
        </p:spPr>
      </p:pic>
      <p:sp>
        <p:nvSpPr>
          <p:cNvPr id="659" name="Google Shape;659;p28"/>
          <p:cNvSpPr/>
          <p:nvPr/>
        </p:nvSpPr>
        <p:spPr>
          <a:xfrm>
            <a:off x="666751" y="6051247"/>
            <a:ext cx="10858500" cy="597908"/>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29"/>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65" name="Google Shape;665;p29"/>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66" name="Google Shape;666;p29"/>
          <p:cNvSpPr/>
          <p:nvPr/>
        </p:nvSpPr>
        <p:spPr>
          <a:xfrm flipH="1" rot="5400000">
            <a:off x="4532866" y="-4532557"/>
            <a:ext cx="740886"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7" name="Google Shape;667;p29"/>
          <p:cNvSpPr txBox="1"/>
          <p:nvPr/>
        </p:nvSpPr>
        <p:spPr>
          <a:xfrm flipH="1">
            <a:off x="0" y="68844"/>
            <a:ext cx="9806614" cy="59790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Key TFs Demonstrating Consistent Gene Signature </a:t>
            </a:r>
            <a:endParaRPr/>
          </a:p>
          <a:p>
            <a:pPr indent="0" lvl="0" marL="0" marR="0" rtl="0" algn="ctr">
              <a:spcBef>
                <a:spcPts val="0"/>
              </a:spcBef>
              <a:spcAft>
                <a:spcPts val="0"/>
              </a:spcAft>
              <a:buClr>
                <a:schemeClr val="lt1"/>
              </a:buClr>
              <a:buSzPts val="2800"/>
              <a:buFont typeface="Arial"/>
              <a:buNone/>
            </a:pPr>
            <a:r>
              <a:rPr lang="en-GB" sz="2800">
                <a:solidFill>
                  <a:schemeClr val="lt1"/>
                </a:solidFill>
                <a:latin typeface="Arial"/>
                <a:ea typeface="Arial"/>
                <a:cs typeface="Arial"/>
                <a:sym typeface="Arial"/>
              </a:rPr>
              <a:t>with Published Literature </a:t>
            </a:r>
            <a:endParaRPr sz="2800">
              <a:solidFill>
                <a:schemeClr val="lt1"/>
              </a:solidFill>
              <a:latin typeface="Arial"/>
              <a:ea typeface="Arial"/>
              <a:cs typeface="Arial"/>
              <a:sym typeface="Arial"/>
            </a:endParaRPr>
          </a:p>
        </p:txBody>
      </p:sp>
      <p:pic>
        <p:nvPicPr>
          <p:cNvPr id="668" name="Google Shape;668;p29"/>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descr="A graph of different colored bars&#10;&#10;Description automatically generated with medium confidence" id="669" name="Google Shape;669;p29"/>
          <p:cNvPicPr preferRelativeResize="0"/>
          <p:nvPr/>
        </p:nvPicPr>
        <p:blipFill rotWithShape="1">
          <a:blip r:embed="rId6">
            <a:alphaModFix/>
          </a:blip>
          <a:srcRect b="0" l="0" r="0" t="0"/>
          <a:stretch/>
        </p:blipFill>
        <p:spPr>
          <a:xfrm>
            <a:off x="96253" y="1703068"/>
            <a:ext cx="11762766" cy="3734640"/>
          </a:xfrm>
          <a:prstGeom prst="rect">
            <a:avLst/>
          </a:prstGeom>
          <a:noFill/>
          <a:ln>
            <a:noFill/>
          </a:ln>
        </p:spPr>
      </p:pic>
      <p:sp>
        <p:nvSpPr>
          <p:cNvPr id="670" name="Google Shape;670;p29"/>
          <p:cNvSpPr txBox="1"/>
          <p:nvPr/>
        </p:nvSpPr>
        <p:spPr>
          <a:xfrm>
            <a:off x="2802275" y="6005969"/>
            <a:ext cx="6773239" cy="46487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GB" sz="1800" u="none" strike="noStrike">
                <a:solidFill>
                  <a:srgbClr val="000000"/>
                </a:solidFill>
                <a:latin typeface="Arial"/>
                <a:ea typeface="Arial"/>
                <a:cs typeface="Arial"/>
                <a:sym typeface="Arial"/>
              </a:rPr>
              <a:t>These findings emphasis the competence of the resultant RNAseq data</a:t>
            </a:r>
            <a:endParaRPr sz="1800">
              <a:solidFill>
                <a:schemeClr val="dk1"/>
              </a:solidFill>
              <a:latin typeface="Arial"/>
              <a:ea typeface="Arial"/>
              <a:cs typeface="Arial"/>
              <a:sym typeface="Arial"/>
            </a:endParaRPr>
          </a:p>
        </p:txBody>
      </p:sp>
      <p:sp>
        <p:nvSpPr>
          <p:cNvPr id="671" name="Google Shape;671;p29"/>
          <p:cNvSpPr/>
          <p:nvPr/>
        </p:nvSpPr>
        <p:spPr>
          <a:xfrm>
            <a:off x="2802275" y="6005969"/>
            <a:ext cx="6773239" cy="536567"/>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2" name="Google Shape;672;p29"/>
          <p:cNvPicPr preferRelativeResize="0"/>
          <p:nvPr/>
        </p:nvPicPr>
        <p:blipFill rotWithShape="1">
          <a:blip r:embed="rId7">
            <a:alphaModFix/>
          </a:blip>
          <a:srcRect b="0" l="0" r="0" t="0"/>
          <a:stretch/>
        </p:blipFill>
        <p:spPr>
          <a:xfrm rot="-1485115">
            <a:off x="2284660" y="5759576"/>
            <a:ext cx="413468" cy="479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
          <p:cNvSpPr/>
          <p:nvPr/>
        </p:nvSpPr>
        <p:spPr>
          <a:xfrm>
            <a:off x="286946" y="3557324"/>
            <a:ext cx="5350450" cy="3122609"/>
          </a:xfrm>
          <a:prstGeom prst="rect">
            <a:avLst/>
          </a:prstGeom>
          <a:solidFill>
            <a:srgbClr val="F2F2F2">
              <a:alpha val="58823"/>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3"/>
          <p:cNvSpPr/>
          <p:nvPr/>
        </p:nvSpPr>
        <p:spPr>
          <a:xfrm>
            <a:off x="6549123" y="3557324"/>
            <a:ext cx="5350450" cy="3122609"/>
          </a:xfrm>
          <a:prstGeom prst="rect">
            <a:avLst/>
          </a:prstGeom>
          <a:solidFill>
            <a:srgbClr val="F2F2F2">
              <a:alpha val="58823"/>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0" name="Google Shape;130;p3"/>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1" name="Google Shape;131;p3"/>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2" name="Google Shape;132;p3"/>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Integrative Genomics: A Cornerstone Scientific Approach in This Thesis</a:t>
            </a:r>
            <a:endParaRPr/>
          </a:p>
        </p:txBody>
      </p:sp>
      <p:sp>
        <p:nvSpPr>
          <p:cNvPr id="134" name="Google Shape;134;p3"/>
          <p:cNvSpPr txBox="1"/>
          <p:nvPr/>
        </p:nvSpPr>
        <p:spPr>
          <a:xfrm>
            <a:off x="4299795" y="737820"/>
            <a:ext cx="3573158"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Integrative Genomics</a:t>
            </a:r>
            <a:endParaRPr b="0" i="0" sz="2400" u="none" cap="none" strike="noStrike">
              <a:solidFill>
                <a:srgbClr val="000000"/>
              </a:solidFill>
              <a:latin typeface="Arial"/>
              <a:ea typeface="Arial"/>
              <a:cs typeface="Arial"/>
              <a:sym typeface="Arial"/>
            </a:endParaRPr>
          </a:p>
        </p:txBody>
      </p:sp>
      <p:grpSp>
        <p:nvGrpSpPr>
          <p:cNvPr id="135" name="Google Shape;135;p3"/>
          <p:cNvGrpSpPr/>
          <p:nvPr/>
        </p:nvGrpSpPr>
        <p:grpSpPr>
          <a:xfrm>
            <a:off x="276999" y="1399237"/>
            <a:ext cx="11638001" cy="2323051"/>
            <a:chOff x="475128" y="2439617"/>
            <a:chExt cx="11638001" cy="2323051"/>
          </a:xfrm>
        </p:grpSpPr>
        <p:grpSp>
          <p:nvGrpSpPr>
            <p:cNvPr id="136" name="Google Shape;136;p3"/>
            <p:cNvGrpSpPr/>
            <p:nvPr/>
          </p:nvGrpSpPr>
          <p:grpSpPr>
            <a:xfrm>
              <a:off x="475129" y="2439617"/>
              <a:ext cx="3825240" cy="1666218"/>
              <a:chOff x="475129" y="2439617"/>
              <a:chExt cx="3825240" cy="1666218"/>
            </a:xfrm>
          </p:grpSpPr>
          <p:sp>
            <p:nvSpPr>
              <p:cNvPr id="137" name="Google Shape;137;p3"/>
              <p:cNvSpPr/>
              <p:nvPr/>
            </p:nvSpPr>
            <p:spPr>
              <a:xfrm>
                <a:off x="475129" y="2439617"/>
                <a:ext cx="3815294" cy="1666218"/>
              </a:xfrm>
              <a:prstGeom prst="rect">
                <a:avLst/>
              </a:prstGeom>
              <a:solidFill>
                <a:srgbClr val="F8CBAD"/>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3"/>
              <p:cNvSpPr txBox="1"/>
              <p:nvPr/>
            </p:nvSpPr>
            <p:spPr>
              <a:xfrm>
                <a:off x="485075" y="2551925"/>
                <a:ext cx="3815294" cy="58473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High-Throughput Technologies and Computational Analysis </a:t>
                </a:r>
                <a:endParaRPr b="0" i="0" sz="1600" u="none" cap="none" strike="noStrike">
                  <a:solidFill>
                    <a:srgbClr val="000000"/>
                  </a:solidFill>
                  <a:latin typeface="Arial"/>
                  <a:ea typeface="Arial"/>
                  <a:cs typeface="Arial"/>
                  <a:sym typeface="Arial"/>
                </a:endParaRPr>
              </a:p>
            </p:txBody>
          </p:sp>
        </p:grpSp>
        <p:grpSp>
          <p:nvGrpSpPr>
            <p:cNvPr id="139" name="Google Shape;139;p3"/>
            <p:cNvGrpSpPr/>
            <p:nvPr/>
          </p:nvGrpSpPr>
          <p:grpSpPr>
            <a:xfrm>
              <a:off x="4380111" y="2439617"/>
              <a:ext cx="3822553" cy="1666218"/>
              <a:chOff x="4383741" y="2439617"/>
              <a:chExt cx="3822553" cy="1666218"/>
            </a:xfrm>
          </p:grpSpPr>
          <p:sp>
            <p:nvSpPr>
              <p:cNvPr id="140" name="Google Shape;140;p3"/>
              <p:cNvSpPr/>
              <p:nvPr/>
            </p:nvSpPr>
            <p:spPr>
              <a:xfrm>
                <a:off x="4383741" y="2439617"/>
                <a:ext cx="3815294" cy="1666218"/>
              </a:xfrm>
              <a:prstGeom prst="rect">
                <a:avLst/>
              </a:prstGeom>
              <a:solidFill>
                <a:srgbClr val="BDD7E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3"/>
              <p:cNvSpPr txBox="1"/>
              <p:nvPr/>
            </p:nvSpPr>
            <p:spPr>
              <a:xfrm>
                <a:off x="4391000" y="2551925"/>
                <a:ext cx="3815294" cy="3385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Data Integration and Systems Biology</a:t>
                </a:r>
                <a:endParaRPr b="0" i="0" sz="1600" u="none" cap="none" strike="noStrike">
                  <a:solidFill>
                    <a:srgbClr val="000000"/>
                  </a:solidFill>
                  <a:latin typeface="Arial"/>
                  <a:ea typeface="Arial"/>
                  <a:cs typeface="Arial"/>
                  <a:sym typeface="Arial"/>
                </a:endParaRPr>
              </a:p>
            </p:txBody>
          </p:sp>
        </p:grpSp>
        <p:sp>
          <p:nvSpPr>
            <p:cNvPr id="142" name="Google Shape;142;p3"/>
            <p:cNvSpPr/>
            <p:nvPr/>
          </p:nvSpPr>
          <p:spPr>
            <a:xfrm>
              <a:off x="475128" y="4198063"/>
              <a:ext cx="11638001" cy="122925"/>
            </a:xfrm>
            <a:prstGeom prst="rect">
              <a:avLst/>
            </a:prstGeom>
            <a:solidFill>
              <a:srgbClr val="595959"/>
            </a:solid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descr="A group of colorful squares&#10;&#10;Description automatically generated" id="143" name="Google Shape;143;p3"/>
            <p:cNvPicPr preferRelativeResize="0"/>
            <p:nvPr/>
          </p:nvPicPr>
          <p:blipFill rotWithShape="1">
            <a:blip r:embed="rId5">
              <a:alphaModFix/>
            </a:blip>
            <a:srcRect b="0" l="0" r="0" t="0"/>
            <a:stretch/>
          </p:blipFill>
          <p:spPr>
            <a:xfrm>
              <a:off x="5142895" y="2820590"/>
              <a:ext cx="1868213" cy="1322394"/>
            </a:xfrm>
            <a:prstGeom prst="rect">
              <a:avLst/>
            </a:prstGeom>
            <a:noFill/>
            <a:ln>
              <a:noFill/>
            </a:ln>
          </p:spPr>
        </p:pic>
        <p:pic>
          <p:nvPicPr>
            <p:cNvPr descr="A computer monitor on a black background&#10;&#10;Description automatically generated" id="144" name="Google Shape;144;p3"/>
            <p:cNvPicPr preferRelativeResize="0"/>
            <p:nvPr/>
          </p:nvPicPr>
          <p:blipFill rotWithShape="1">
            <a:blip r:embed="rId6">
              <a:alphaModFix/>
            </a:blip>
            <a:srcRect b="0" l="32843" r="0" t="68277"/>
            <a:stretch/>
          </p:blipFill>
          <p:spPr>
            <a:xfrm>
              <a:off x="1574841" y="3190427"/>
              <a:ext cx="4754880" cy="1572241"/>
            </a:xfrm>
            <a:prstGeom prst="rect">
              <a:avLst/>
            </a:prstGeom>
            <a:noFill/>
            <a:ln>
              <a:noFill/>
            </a:ln>
          </p:spPr>
        </p:pic>
        <p:grpSp>
          <p:nvGrpSpPr>
            <p:cNvPr id="145" name="Google Shape;145;p3"/>
            <p:cNvGrpSpPr/>
            <p:nvPr/>
          </p:nvGrpSpPr>
          <p:grpSpPr>
            <a:xfrm>
              <a:off x="8282407" y="2439617"/>
              <a:ext cx="3815294" cy="1667635"/>
              <a:chOff x="8282407" y="2439617"/>
              <a:chExt cx="3815294" cy="1667635"/>
            </a:xfrm>
          </p:grpSpPr>
          <p:sp>
            <p:nvSpPr>
              <p:cNvPr id="146" name="Google Shape;146;p3"/>
              <p:cNvSpPr/>
              <p:nvPr/>
            </p:nvSpPr>
            <p:spPr>
              <a:xfrm>
                <a:off x="8282407" y="2439617"/>
                <a:ext cx="3815294" cy="1666218"/>
              </a:xfrm>
              <a:prstGeom prst="rect">
                <a:avLst/>
              </a:prstGeom>
              <a:solidFill>
                <a:srgbClr val="FFE699"/>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3"/>
              <p:cNvSpPr txBox="1"/>
              <p:nvPr/>
            </p:nvSpPr>
            <p:spPr>
              <a:xfrm>
                <a:off x="8289666" y="2551925"/>
                <a:ext cx="3808035" cy="33851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Functional Annotation and Validation </a:t>
                </a:r>
                <a:endParaRPr b="0" i="0" sz="1600" u="none" cap="none" strike="noStrike">
                  <a:solidFill>
                    <a:srgbClr val="000000"/>
                  </a:solidFill>
                  <a:latin typeface="Arial"/>
                  <a:ea typeface="Arial"/>
                  <a:cs typeface="Arial"/>
                  <a:sym typeface="Arial"/>
                </a:endParaRPr>
              </a:p>
            </p:txBody>
          </p:sp>
          <p:pic>
            <p:nvPicPr>
              <p:cNvPr descr="A colorful circle with lines and swirls" id="148" name="Google Shape;148;p3"/>
              <p:cNvPicPr preferRelativeResize="0"/>
              <p:nvPr/>
            </p:nvPicPr>
            <p:blipFill rotWithShape="1">
              <a:blip r:embed="rId7">
                <a:alphaModFix/>
              </a:blip>
              <a:srcRect b="36345" l="22745" r="50000" t="27385"/>
              <a:stretch/>
            </p:blipFill>
            <p:spPr>
              <a:xfrm>
                <a:off x="9369982" y="2856322"/>
                <a:ext cx="1342842" cy="1250930"/>
              </a:xfrm>
              <a:prstGeom prst="rect">
                <a:avLst/>
              </a:prstGeom>
              <a:noFill/>
              <a:ln>
                <a:noFill/>
              </a:ln>
            </p:spPr>
          </p:pic>
        </p:grpSp>
      </p:grpSp>
      <p:grpSp>
        <p:nvGrpSpPr>
          <p:cNvPr id="149" name="Google Shape;149;p3"/>
          <p:cNvGrpSpPr/>
          <p:nvPr/>
        </p:nvGrpSpPr>
        <p:grpSpPr>
          <a:xfrm>
            <a:off x="5742010" y="3266252"/>
            <a:ext cx="707979" cy="596500"/>
            <a:chOff x="5930153" y="4351456"/>
            <a:chExt cx="707979" cy="596500"/>
          </a:xfrm>
        </p:grpSpPr>
        <p:sp>
          <p:nvSpPr>
            <p:cNvPr id="150" name="Google Shape;150;p3"/>
            <p:cNvSpPr/>
            <p:nvPr/>
          </p:nvSpPr>
          <p:spPr>
            <a:xfrm rot="10800000">
              <a:off x="5930153" y="4365812"/>
              <a:ext cx="331694" cy="582144"/>
            </a:xfrm>
            <a:prstGeom prst="bentArrow">
              <a:avLst>
                <a:gd fmla="val 33108" name="adj1"/>
                <a:gd fmla="val 43919" name="adj2"/>
                <a:gd fmla="val 43919" name="adj3"/>
                <a:gd fmla="val 43750" name="adj4"/>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1" name="Google Shape;151;p3"/>
            <p:cNvSpPr/>
            <p:nvPr/>
          </p:nvSpPr>
          <p:spPr>
            <a:xfrm flipH="1" rot="10800000">
              <a:off x="6306438" y="4351456"/>
              <a:ext cx="331694" cy="582144"/>
            </a:xfrm>
            <a:prstGeom prst="bentArrow">
              <a:avLst>
                <a:gd fmla="val 33108" name="adj1"/>
                <a:gd fmla="val 43919" name="adj2"/>
                <a:gd fmla="val 43919" name="adj3"/>
                <a:gd fmla="val 43750" name="adj4"/>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3"/>
          <p:cNvSpPr txBox="1"/>
          <p:nvPr/>
        </p:nvSpPr>
        <p:spPr>
          <a:xfrm>
            <a:off x="285307" y="4018436"/>
            <a:ext cx="535757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600" u="none" cap="none" strike="noStrike">
                <a:solidFill>
                  <a:srgbClr val="000000"/>
                </a:solidFill>
                <a:latin typeface="Arial"/>
                <a:ea typeface="Arial"/>
                <a:cs typeface="Arial"/>
                <a:sym typeface="Arial"/>
              </a:rPr>
              <a:t>An Integrated Screening to Infer Transcription Factor Regulatory Networks Governing Cell Fate Decisions </a:t>
            </a:r>
            <a:endParaRPr b="0" i="0" sz="1600" u="none" cap="none" strike="noStrike">
              <a:solidFill>
                <a:schemeClr val="dk1"/>
              </a:solidFill>
              <a:latin typeface="Calibri"/>
              <a:ea typeface="Calibri"/>
              <a:cs typeface="Calibri"/>
              <a:sym typeface="Calibri"/>
            </a:endParaRPr>
          </a:p>
        </p:txBody>
      </p:sp>
      <p:pic>
        <p:nvPicPr>
          <p:cNvPr id="153" name="Google Shape;153;p3"/>
          <p:cNvPicPr preferRelativeResize="0"/>
          <p:nvPr/>
        </p:nvPicPr>
        <p:blipFill rotWithShape="1">
          <a:blip r:embed="rId8">
            <a:alphaModFix/>
          </a:blip>
          <a:srcRect b="0" l="0" r="0" t="0"/>
          <a:stretch/>
        </p:blipFill>
        <p:spPr>
          <a:xfrm>
            <a:off x="2020202" y="4817635"/>
            <a:ext cx="2072092" cy="1638004"/>
          </a:xfrm>
          <a:prstGeom prst="rect">
            <a:avLst/>
          </a:prstGeom>
          <a:noFill/>
          <a:ln>
            <a:noFill/>
          </a:ln>
        </p:spPr>
      </p:pic>
      <p:sp>
        <p:nvSpPr>
          <p:cNvPr id="154" name="Google Shape;154;p3"/>
          <p:cNvSpPr txBox="1"/>
          <p:nvPr/>
        </p:nvSpPr>
        <p:spPr>
          <a:xfrm>
            <a:off x="6568343" y="4018436"/>
            <a:ext cx="533122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600" u="none" cap="none" strike="noStrike">
                <a:solidFill>
                  <a:srgbClr val="000000"/>
                </a:solidFill>
                <a:latin typeface="Arial"/>
                <a:ea typeface="Arial"/>
                <a:cs typeface="Arial"/>
                <a:sym typeface="Arial"/>
              </a:rPr>
              <a:t>Spatial Transcriptomics Reveals Sub-Tumoral Identities and Novel Diagnostic Markers in Triple Negative Breast Cancer with Immune Evasion Capacity </a:t>
            </a:r>
            <a:endParaRPr b="0" i="0" sz="1600" u="none" cap="none" strike="noStrike">
              <a:solidFill>
                <a:schemeClr val="dk1"/>
              </a:solidFill>
              <a:latin typeface="Calibri"/>
              <a:ea typeface="Calibri"/>
              <a:cs typeface="Calibri"/>
              <a:sym typeface="Calibri"/>
            </a:endParaRPr>
          </a:p>
        </p:txBody>
      </p:sp>
      <p:grpSp>
        <p:nvGrpSpPr>
          <p:cNvPr id="155" name="Google Shape;155;p3"/>
          <p:cNvGrpSpPr/>
          <p:nvPr/>
        </p:nvGrpSpPr>
        <p:grpSpPr>
          <a:xfrm>
            <a:off x="7837909" y="5044420"/>
            <a:ext cx="2967212" cy="1411219"/>
            <a:chOff x="7414684" y="5044420"/>
            <a:chExt cx="2967212" cy="1411219"/>
          </a:xfrm>
        </p:grpSpPr>
        <p:pic>
          <p:nvPicPr>
            <p:cNvPr id="156" name="Google Shape;156;p3"/>
            <p:cNvPicPr preferRelativeResize="0"/>
            <p:nvPr/>
          </p:nvPicPr>
          <p:blipFill rotWithShape="1">
            <a:blip r:embed="rId9">
              <a:alphaModFix/>
            </a:blip>
            <a:srcRect b="53763" l="58444" r="23386" t="20617"/>
            <a:stretch/>
          </p:blipFill>
          <p:spPr>
            <a:xfrm>
              <a:off x="7414684" y="5044420"/>
              <a:ext cx="1415791" cy="1411218"/>
            </a:xfrm>
            <a:prstGeom prst="rect">
              <a:avLst/>
            </a:prstGeom>
            <a:noFill/>
            <a:ln cap="flat" cmpd="sng" w="9525">
              <a:solidFill>
                <a:schemeClr val="dk1"/>
              </a:solidFill>
              <a:prstDash val="solid"/>
              <a:round/>
              <a:headEnd len="sm" w="sm" type="none"/>
              <a:tailEnd len="sm" w="sm" type="none"/>
            </a:ln>
          </p:spPr>
        </p:pic>
        <p:pic>
          <p:nvPicPr>
            <p:cNvPr id="157" name="Google Shape;157;p3"/>
            <p:cNvPicPr preferRelativeResize="0"/>
            <p:nvPr/>
          </p:nvPicPr>
          <p:blipFill rotWithShape="1">
            <a:blip r:embed="rId9">
              <a:alphaModFix/>
            </a:blip>
            <a:srcRect b="26926" l="58441" r="23607" t="47453"/>
            <a:stretch/>
          </p:blipFill>
          <p:spPr>
            <a:xfrm>
              <a:off x="8983134" y="5044420"/>
              <a:ext cx="1398762" cy="1411219"/>
            </a:xfrm>
            <a:prstGeom prst="rect">
              <a:avLst/>
            </a:prstGeom>
            <a:noFill/>
            <a:ln cap="flat" cmpd="sng" w="9525">
              <a:solidFill>
                <a:schemeClr val="dk1"/>
              </a:solidFill>
              <a:prstDash val="solid"/>
              <a:round/>
              <a:headEnd len="sm" w="sm" type="none"/>
              <a:tailEnd len="sm" w="sm" type="none"/>
            </a:ln>
          </p:spPr>
        </p:pic>
      </p:grpSp>
      <p:sp>
        <p:nvSpPr>
          <p:cNvPr id="158" name="Google Shape;158;p3"/>
          <p:cNvSpPr txBox="1"/>
          <p:nvPr/>
        </p:nvSpPr>
        <p:spPr>
          <a:xfrm>
            <a:off x="1410875" y="3665742"/>
            <a:ext cx="3197399" cy="3539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1700" u="none" cap="none" strike="noStrike">
                <a:solidFill>
                  <a:srgbClr val="000000"/>
                </a:solidFill>
                <a:latin typeface="Arial"/>
                <a:ea typeface="Arial"/>
                <a:cs typeface="Arial"/>
                <a:sym typeface="Arial"/>
              </a:rPr>
              <a:t>First Project</a:t>
            </a:r>
            <a:endParaRPr b="1" i="0" sz="1700" u="none" cap="none" strike="noStrike">
              <a:solidFill>
                <a:schemeClr val="dk1"/>
              </a:solidFill>
              <a:latin typeface="Calibri"/>
              <a:ea typeface="Calibri"/>
              <a:cs typeface="Calibri"/>
              <a:sym typeface="Calibri"/>
            </a:endParaRPr>
          </a:p>
        </p:txBody>
      </p:sp>
      <p:sp>
        <p:nvSpPr>
          <p:cNvPr id="159" name="Google Shape;159;p3"/>
          <p:cNvSpPr txBox="1"/>
          <p:nvPr/>
        </p:nvSpPr>
        <p:spPr>
          <a:xfrm>
            <a:off x="7722816" y="3665742"/>
            <a:ext cx="3197399" cy="3539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1700" u="none" cap="none" strike="noStrike">
                <a:solidFill>
                  <a:srgbClr val="000000"/>
                </a:solidFill>
                <a:latin typeface="Arial"/>
                <a:ea typeface="Arial"/>
                <a:cs typeface="Arial"/>
                <a:sym typeface="Arial"/>
              </a:rPr>
              <a:t>Second Project</a:t>
            </a:r>
            <a:endParaRPr b="1" i="0" sz="17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30"/>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78" name="Google Shape;678;p30"/>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79" name="Google Shape;679;p30"/>
          <p:cNvSpPr/>
          <p:nvPr/>
        </p:nvSpPr>
        <p:spPr>
          <a:xfrm flipH="1" rot="5400000">
            <a:off x="4604342" y="-4604034"/>
            <a:ext cx="597934"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0" name="Google Shape;680;p30"/>
          <p:cNvSpPr txBox="1"/>
          <p:nvPr/>
        </p:nvSpPr>
        <p:spPr>
          <a:xfrm flipH="1">
            <a:off x="160929" y="73075"/>
            <a:ext cx="9806614" cy="5251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Cross-Enrichment Analysis of TFs’ Target Genes</a:t>
            </a:r>
            <a:endParaRPr/>
          </a:p>
        </p:txBody>
      </p:sp>
      <p:pic>
        <p:nvPicPr>
          <p:cNvPr id="681" name="Google Shape;681;p30"/>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id="682" name="Google Shape;682;p30"/>
          <p:cNvPicPr preferRelativeResize="0"/>
          <p:nvPr/>
        </p:nvPicPr>
        <p:blipFill rotWithShape="1">
          <a:blip r:embed="rId6">
            <a:alphaModFix/>
          </a:blip>
          <a:srcRect b="13472" l="0" r="20265" t="13247"/>
          <a:stretch/>
        </p:blipFill>
        <p:spPr>
          <a:xfrm>
            <a:off x="3112502" y="697244"/>
            <a:ext cx="5058048" cy="3243230"/>
          </a:xfrm>
          <a:prstGeom prst="rect">
            <a:avLst/>
          </a:prstGeom>
          <a:noFill/>
          <a:ln>
            <a:noFill/>
          </a:ln>
        </p:spPr>
      </p:pic>
      <p:grpSp>
        <p:nvGrpSpPr>
          <p:cNvPr id="683" name="Google Shape;683;p30"/>
          <p:cNvGrpSpPr/>
          <p:nvPr/>
        </p:nvGrpSpPr>
        <p:grpSpPr>
          <a:xfrm>
            <a:off x="7369108" y="1106697"/>
            <a:ext cx="3675612" cy="2572928"/>
            <a:chOff x="7369108" y="1106697"/>
            <a:chExt cx="3675612" cy="2572928"/>
          </a:xfrm>
        </p:grpSpPr>
        <p:pic>
          <p:nvPicPr>
            <p:cNvPr descr="A screenshot of a video game&#10;&#10;Description automatically generated" id="684" name="Google Shape;684;p30"/>
            <p:cNvPicPr preferRelativeResize="0"/>
            <p:nvPr/>
          </p:nvPicPr>
          <p:blipFill rotWithShape="1">
            <a:blip r:embed="rId7">
              <a:alphaModFix/>
            </a:blip>
            <a:srcRect b="0" l="0" r="0" t="0"/>
            <a:stretch/>
          </p:blipFill>
          <p:spPr>
            <a:xfrm>
              <a:off x="7369108" y="1106697"/>
              <a:ext cx="3675612" cy="2572928"/>
            </a:xfrm>
            <a:prstGeom prst="rect">
              <a:avLst/>
            </a:prstGeom>
            <a:noFill/>
            <a:ln>
              <a:noFill/>
            </a:ln>
          </p:spPr>
        </p:pic>
        <p:sp>
          <p:nvSpPr>
            <p:cNvPr id="685" name="Google Shape;685;p30"/>
            <p:cNvSpPr txBox="1"/>
            <p:nvPr/>
          </p:nvSpPr>
          <p:spPr>
            <a:xfrm>
              <a:off x="8671389" y="1393763"/>
              <a:ext cx="14570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TFs and CTR</a:t>
              </a:r>
              <a:endParaRPr/>
            </a:p>
          </p:txBody>
        </p:sp>
        <p:sp>
          <p:nvSpPr>
            <p:cNvPr id="686" name="Google Shape;686;p30"/>
            <p:cNvSpPr txBox="1"/>
            <p:nvPr/>
          </p:nvSpPr>
          <p:spPr>
            <a:xfrm rot="-5400000">
              <a:off x="7442009" y="2390777"/>
              <a:ext cx="14570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Motifs</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31"/>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692" name="Google Shape;692;p31"/>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693" name="Google Shape;693;p31"/>
          <p:cNvSpPr/>
          <p:nvPr/>
        </p:nvSpPr>
        <p:spPr>
          <a:xfrm flipH="1" rot="5400000">
            <a:off x="4604342" y="-4604034"/>
            <a:ext cx="597934"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4" name="Google Shape;694;p31"/>
          <p:cNvSpPr txBox="1"/>
          <p:nvPr/>
        </p:nvSpPr>
        <p:spPr>
          <a:xfrm flipH="1">
            <a:off x="160929" y="73075"/>
            <a:ext cx="9806614" cy="5251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Cross-Enrichment Analysis of TFs’ Target Genes</a:t>
            </a:r>
            <a:endParaRPr/>
          </a:p>
        </p:txBody>
      </p:sp>
      <p:pic>
        <p:nvPicPr>
          <p:cNvPr id="695" name="Google Shape;695;p31"/>
          <p:cNvPicPr preferRelativeResize="0"/>
          <p:nvPr/>
        </p:nvPicPr>
        <p:blipFill rotWithShape="1">
          <a:blip r:embed="rId5">
            <a:alphaModFix/>
          </a:blip>
          <a:srcRect b="0" l="0" r="0" t="0"/>
          <a:stretch/>
        </p:blipFill>
        <p:spPr>
          <a:xfrm>
            <a:off x="10622461" y="635525"/>
            <a:ext cx="1737716" cy="740887"/>
          </a:xfrm>
          <a:prstGeom prst="rect">
            <a:avLst/>
          </a:prstGeom>
          <a:noFill/>
          <a:ln>
            <a:noFill/>
          </a:ln>
        </p:spPr>
      </p:pic>
      <p:pic>
        <p:nvPicPr>
          <p:cNvPr id="696" name="Google Shape;696;p31"/>
          <p:cNvPicPr preferRelativeResize="0"/>
          <p:nvPr/>
        </p:nvPicPr>
        <p:blipFill rotWithShape="1">
          <a:blip r:embed="rId6">
            <a:alphaModFix/>
          </a:blip>
          <a:srcRect b="13472" l="0" r="20265" t="13247"/>
          <a:stretch/>
        </p:blipFill>
        <p:spPr>
          <a:xfrm>
            <a:off x="3112502" y="697244"/>
            <a:ext cx="5058048" cy="3243230"/>
          </a:xfrm>
          <a:prstGeom prst="rect">
            <a:avLst/>
          </a:prstGeom>
          <a:noFill/>
          <a:ln>
            <a:noFill/>
          </a:ln>
        </p:spPr>
      </p:pic>
      <p:pic>
        <p:nvPicPr>
          <p:cNvPr id="697" name="Google Shape;697;p31"/>
          <p:cNvPicPr preferRelativeResize="0"/>
          <p:nvPr/>
        </p:nvPicPr>
        <p:blipFill rotWithShape="1">
          <a:blip r:embed="rId7">
            <a:alphaModFix/>
          </a:blip>
          <a:srcRect b="0" l="13951" r="13952" t="0"/>
          <a:stretch/>
        </p:blipFill>
        <p:spPr>
          <a:xfrm>
            <a:off x="0" y="3821228"/>
            <a:ext cx="12125641" cy="2823116"/>
          </a:xfrm>
          <a:prstGeom prst="rect">
            <a:avLst/>
          </a:prstGeom>
          <a:noFill/>
          <a:ln>
            <a:noFill/>
          </a:ln>
        </p:spPr>
      </p:pic>
      <p:sp>
        <p:nvSpPr>
          <p:cNvPr id="698" name="Google Shape;698;p31"/>
          <p:cNvSpPr/>
          <p:nvPr/>
        </p:nvSpPr>
        <p:spPr>
          <a:xfrm>
            <a:off x="1039528" y="5048317"/>
            <a:ext cx="510139" cy="1496321"/>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31"/>
          <p:cNvSpPr/>
          <p:nvPr/>
        </p:nvSpPr>
        <p:spPr>
          <a:xfrm>
            <a:off x="8064501" y="5048317"/>
            <a:ext cx="406400" cy="907314"/>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31"/>
          <p:cNvSpPr/>
          <p:nvPr/>
        </p:nvSpPr>
        <p:spPr>
          <a:xfrm>
            <a:off x="7567447" y="5048317"/>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31"/>
          <p:cNvSpPr/>
          <p:nvPr/>
        </p:nvSpPr>
        <p:spPr>
          <a:xfrm>
            <a:off x="7906846" y="5048317"/>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31"/>
          <p:cNvSpPr/>
          <p:nvPr/>
        </p:nvSpPr>
        <p:spPr>
          <a:xfrm>
            <a:off x="1984266" y="5048317"/>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31"/>
          <p:cNvSpPr/>
          <p:nvPr/>
        </p:nvSpPr>
        <p:spPr>
          <a:xfrm>
            <a:off x="1723694" y="5048317"/>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31"/>
          <p:cNvSpPr/>
          <p:nvPr/>
        </p:nvSpPr>
        <p:spPr>
          <a:xfrm>
            <a:off x="10892475" y="5048317"/>
            <a:ext cx="25999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31"/>
          <p:cNvSpPr/>
          <p:nvPr/>
        </p:nvSpPr>
        <p:spPr>
          <a:xfrm>
            <a:off x="6975193" y="5048317"/>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31"/>
          <p:cNvSpPr/>
          <p:nvPr/>
        </p:nvSpPr>
        <p:spPr>
          <a:xfrm>
            <a:off x="9059825" y="5048317"/>
            <a:ext cx="25999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31"/>
          <p:cNvSpPr/>
          <p:nvPr/>
        </p:nvSpPr>
        <p:spPr>
          <a:xfrm>
            <a:off x="9483816" y="5048317"/>
            <a:ext cx="168264"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31"/>
          <p:cNvSpPr/>
          <p:nvPr/>
        </p:nvSpPr>
        <p:spPr>
          <a:xfrm>
            <a:off x="3635746" y="5048317"/>
            <a:ext cx="22928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31"/>
          <p:cNvSpPr/>
          <p:nvPr/>
        </p:nvSpPr>
        <p:spPr>
          <a:xfrm>
            <a:off x="11489267" y="5048317"/>
            <a:ext cx="16826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0" name="Google Shape;710;p31"/>
          <p:cNvGrpSpPr/>
          <p:nvPr/>
        </p:nvGrpSpPr>
        <p:grpSpPr>
          <a:xfrm>
            <a:off x="7369108" y="1106697"/>
            <a:ext cx="3675612" cy="2572928"/>
            <a:chOff x="7369108" y="1106697"/>
            <a:chExt cx="3675612" cy="2572928"/>
          </a:xfrm>
        </p:grpSpPr>
        <p:pic>
          <p:nvPicPr>
            <p:cNvPr descr="A screenshot of a video game&#10;&#10;Description automatically generated" id="711" name="Google Shape;711;p31"/>
            <p:cNvPicPr preferRelativeResize="0"/>
            <p:nvPr/>
          </p:nvPicPr>
          <p:blipFill rotWithShape="1">
            <a:blip r:embed="rId8">
              <a:alphaModFix/>
            </a:blip>
            <a:srcRect b="0" l="0" r="0" t="0"/>
            <a:stretch/>
          </p:blipFill>
          <p:spPr>
            <a:xfrm>
              <a:off x="7369108" y="1106697"/>
              <a:ext cx="3675612" cy="2572928"/>
            </a:xfrm>
            <a:prstGeom prst="rect">
              <a:avLst/>
            </a:prstGeom>
            <a:noFill/>
            <a:ln>
              <a:noFill/>
            </a:ln>
          </p:spPr>
        </p:pic>
        <p:sp>
          <p:nvSpPr>
            <p:cNvPr id="712" name="Google Shape;712;p31"/>
            <p:cNvSpPr txBox="1"/>
            <p:nvPr/>
          </p:nvSpPr>
          <p:spPr>
            <a:xfrm>
              <a:off x="8671389" y="1393763"/>
              <a:ext cx="14570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TFs and CTR</a:t>
              </a:r>
              <a:endParaRPr/>
            </a:p>
          </p:txBody>
        </p:sp>
        <p:sp>
          <p:nvSpPr>
            <p:cNvPr id="713" name="Google Shape;713;p31"/>
            <p:cNvSpPr txBox="1"/>
            <p:nvPr/>
          </p:nvSpPr>
          <p:spPr>
            <a:xfrm rot="-5400000">
              <a:off x="7442009" y="2390777"/>
              <a:ext cx="14570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Motifs</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32"/>
          <p:cNvPicPr preferRelativeResize="0"/>
          <p:nvPr/>
        </p:nvPicPr>
        <p:blipFill rotWithShape="1">
          <a:blip r:embed="rId3">
            <a:alphaModFix/>
          </a:blip>
          <a:srcRect b="0" l="13951" r="13952" t="0"/>
          <a:stretch/>
        </p:blipFill>
        <p:spPr>
          <a:xfrm>
            <a:off x="66359" y="882819"/>
            <a:ext cx="12125641" cy="2823116"/>
          </a:xfrm>
          <a:prstGeom prst="rect">
            <a:avLst/>
          </a:prstGeom>
          <a:noFill/>
          <a:ln>
            <a:noFill/>
          </a:ln>
        </p:spPr>
      </p:pic>
      <p:sp>
        <p:nvSpPr>
          <p:cNvPr id="719" name="Google Shape;719;p32"/>
          <p:cNvSpPr/>
          <p:nvPr/>
        </p:nvSpPr>
        <p:spPr>
          <a:xfrm>
            <a:off x="1105887" y="2109908"/>
            <a:ext cx="510139" cy="1496321"/>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32"/>
          <p:cNvSpPr/>
          <p:nvPr/>
        </p:nvSpPr>
        <p:spPr>
          <a:xfrm>
            <a:off x="8130860" y="2109908"/>
            <a:ext cx="406400" cy="907314"/>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32"/>
          <p:cNvSpPr/>
          <p:nvPr/>
        </p:nvSpPr>
        <p:spPr>
          <a:xfrm>
            <a:off x="7633806" y="2109908"/>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32"/>
          <p:cNvSpPr/>
          <p:nvPr/>
        </p:nvSpPr>
        <p:spPr>
          <a:xfrm>
            <a:off x="7973205" y="2109908"/>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32"/>
          <p:cNvSpPr/>
          <p:nvPr/>
        </p:nvSpPr>
        <p:spPr>
          <a:xfrm>
            <a:off x="2050625" y="2109908"/>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32"/>
          <p:cNvSpPr/>
          <p:nvPr/>
        </p:nvSpPr>
        <p:spPr>
          <a:xfrm>
            <a:off x="1790053" y="2109908"/>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32"/>
          <p:cNvSpPr/>
          <p:nvPr/>
        </p:nvSpPr>
        <p:spPr>
          <a:xfrm>
            <a:off x="10958834" y="2109908"/>
            <a:ext cx="25999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32"/>
          <p:cNvSpPr/>
          <p:nvPr/>
        </p:nvSpPr>
        <p:spPr>
          <a:xfrm>
            <a:off x="7041552" y="2109908"/>
            <a:ext cx="15765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32"/>
          <p:cNvSpPr/>
          <p:nvPr/>
        </p:nvSpPr>
        <p:spPr>
          <a:xfrm>
            <a:off x="9126184" y="2109908"/>
            <a:ext cx="25999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32"/>
          <p:cNvSpPr/>
          <p:nvPr/>
        </p:nvSpPr>
        <p:spPr>
          <a:xfrm>
            <a:off x="9550175" y="2109908"/>
            <a:ext cx="168264"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32"/>
          <p:cNvSpPr/>
          <p:nvPr/>
        </p:nvSpPr>
        <p:spPr>
          <a:xfrm>
            <a:off x="3702105" y="2109908"/>
            <a:ext cx="22928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32"/>
          <p:cNvSpPr/>
          <p:nvPr/>
        </p:nvSpPr>
        <p:spPr>
          <a:xfrm>
            <a:off x="11555626" y="2109908"/>
            <a:ext cx="16826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1" name="Google Shape;731;p32"/>
          <p:cNvCxnSpPr/>
          <p:nvPr/>
        </p:nvCxnSpPr>
        <p:spPr>
          <a:xfrm rot="10800000">
            <a:off x="8421272" y="2761419"/>
            <a:ext cx="0" cy="511606"/>
          </a:xfrm>
          <a:prstGeom prst="straightConnector1">
            <a:avLst/>
          </a:prstGeom>
          <a:noFill/>
          <a:ln cap="flat" cmpd="sng" w="28575">
            <a:solidFill>
              <a:srgbClr val="FF0000"/>
            </a:solidFill>
            <a:prstDash val="dot"/>
            <a:miter lim="800000"/>
            <a:headEnd len="sm" w="sm" type="none"/>
            <a:tailEnd len="med" w="med" type="triangle"/>
          </a:ln>
        </p:spPr>
      </p:cxnSp>
      <p:cxnSp>
        <p:nvCxnSpPr>
          <p:cNvPr id="732" name="Google Shape;732;p32"/>
          <p:cNvCxnSpPr/>
          <p:nvPr/>
        </p:nvCxnSpPr>
        <p:spPr>
          <a:xfrm rot="10800000">
            <a:off x="5830472" y="2955559"/>
            <a:ext cx="0" cy="511606"/>
          </a:xfrm>
          <a:prstGeom prst="straightConnector1">
            <a:avLst/>
          </a:prstGeom>
          <a:noFill/>
          <a:ln cap="flat" cmpd="sng" w="28575">
            <a:solidFill>
              <a:srgbClr val="FF0000"/>
            </a:solidFill>
            <a:prstDash val="dot"/>
            <a:miter lim="800000"/>
            <a:headEnd len="sm" w="sm" type="none"/>
            <a:tailEnd len="med" w="med" type="triangle"/>
          </a:ln>
        </p:spPr>
      </p:cxnSp>
      <p:cxnSp>
        <p:nvCxnSpPr>
          <p:cNvPr id="733" name="Google Shape;733;p32"/>
          <p:cNvCxnSpPr/>
          <p:nvPr/>
        </p:nvCxnSpPr>
        <p:spPr>
          <a:xfrm rot="10800000">
            <a:off x="3404772" y="2747177"/>
            <a:ext cx="0" cy="511606"/>
          </a:xfrm>
          <a:prstGeom prst="straightConnector1">
            <a:avLst/>
          </a:prstGeom>
          <a:noFill/>
          <a:ln cap="flat" cmpd="sng" w="28575">
            <a:solidFill>
              <a:srgbClr val="FF0000"/>
            </a:solidFill>
            <a:prstDash val="dot"/>
            <a:miter lim="800000"/>
            <a:headEnd len="sm" w="sm" type="none"/>
            <a:tailEnd len="med" w="med" type="triangle"/>
          </a:ln>
        </p:spPr>
      </p:cxnSp>
      <p:pic>
        <p:nvPicPr>
          <p:cNvPr id="734" name="Google Shape;734;p32"/>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735" name="Google Shape;735;p32"/>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sp>
        <p:nvSpPr>
          <p:cNvPr id="736" name="Google Shape;736;p32"/>
          <p:cNvSpPr/>
          <p:nvPr/>
        </p:nvSpPr>
        <p:spPr>
          <a:xfrm flipH="1" rot="5400000">
            <a:off x="4532865" y="-4532558"/>
            <a:ext cx="740887"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7" name="Google Shape;737;p32"/>
          <p:cNvSpPr txBox="1"/>
          <p:nvPr/>
        </p:nvSpPr>
        <p:spPr>
          <a:xfrm flipH="1">
            <a:off x="160929" y="73075"/>
            <a:ext cx="9806614" cy="5251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Cross-Enrichment Unveiled Co-functional and Familial Groupings Alongside Unexpected TFs Interconnections</a:t>
            </a:r>
            <a:endParaRPr sz="2800">
              <a:solidFill>
                <a:schemeClr val="lt1"/>
              </a:solidFill>
              <a:latin typeface="Arial"/>
              <a:ea typeface="Arial"/>
              <a:cs typeface="Arial"/>
              <a:sym typeface="Arial"/>
            </a:endParaRPr>
          </a:p>
        </p:txBody>
      </p:sp>
      <p:pic>
        <p:nvPicPr>
          <p:cNvPr id="738" name="Google Shape;738;p32"/>
          <p:cNvPicPr preferRelativeResize="0"/>
          <p:nvPr/>
        </p:nvPicPr>
        <p:blipFill rotWithShape="1">
          <a:blip r:embed="rId6">
            <a:alphaModFix/>
          </a:blip>
          <a:srcRect b="0" l="0" r="0" t="0"/>
          <a:stretch/>
        </p:blipFill>
        <p:spPr>
          <a:xfrm>
            <a:off x="10622461" y="635525"/>
            <a:ext cx="1737716" cy="740887"/>
          </a:xfrm>
          <a:prstGeom prst="rect">
            <a:avLst/>
          </a:prstGeom>
          <a:noFill/>
          <a:ln>
            <a:noFill/>
          </a:ln>
        </p:spPr>
      </p:pic>
      <p:pic>
        <p:nvPicPr>
          <p:cNvPr id="739" name="Google Shape;739;p32"/>
          <p:cNvPicPr preferRelativeResize="0"/>
          <p:nvPr/>
        </p:nvPicPr>
        <p:blipFill rotWithShape="1">
          <a:blip r:embed="rId7">
            <a:alphaModFix/>
          </a:blip>
          <a:srcRect b="0" l="0" r="0" t="8000"/>
          <a:stretch/>
        </p:blipFill>
        <p:spPr>
          <a:xfrm>
            <a:off x="2923825" y="3329566"/>
            <a:ext cx="920797" cy="1793575"/>
          </a:xfrm>
          <a:prstGeom prst="rect">
            <a:avLst/>
          </a:prstGeom>
          <a:noFill/>
          <a:ln>
            <a:noFill/>
          </a:ln>
        </p:spPr>
      </p:pic>
      <p:pic>
        <p:nvPicPr>
          <p:cNvPr id="740" name="Google Shape;740;p32"/>
          <p:cNvPicPr preferRelativeResize="0"/>
          <p:nvPr/>
        </p:nvPicPr>
        <p:blipFill rotWithShape="1">
          <a:blip r:embed="rId8">
            <a:alphaModFix/>
          </a:blip>
          <a:srcRect b="0" l="0" r="0" t="0"/>
          <a:stretch/>
        </p:blipFill>
        <p:spPr>
          <a:xfrm>
            <a:off x="5504927" y="3525493"/>
            <a:ext cx="692186" cy="1778091"/>
          </a:xfrm>
          <a:prstGeom prst="rect">
            <a:avLst/>
          </a:prstGeom>
          <a:noFill/>
          <a:ln>
            <a:noFill/>
          </a:ln>
        </p:spPr>
      </p:pic>
      <p:pic>
        <p:nvPicPr>
          <p:cNvPr id="741" name="Google Shape;741;p32"/>
          <p:cNvPicPr preferRelativeResize="0"/>
          <p:nvPr/>
        </p:nvPicPr>
        <p:blipFill rotWithShape="1">
          <a:blip r:embed="rId9">
            <a:alphaModFix/>
          </a:blip>
          <a:srcRect b="0" l="0" r="0" t="0"/>
          <a:stretch/>
        </p:blipFill>
        <p:spPr>
          <a:xfrm>
            <a:off x="7888240" y="3333707"/>
            <a:ext cx="1187511" cy="2406774"/>
          </a:xfrm>
          <a:prstGeom prst="rect">
            <a:avLst/>
          </a:prstGeom>
          <a:noFill/>
          <a:ln>
            <a:noFill/>
          </a:ln>
        </p:spPr>
      </p:pic>
      <p:sp>
        <p:nvSpPr>
          <p:cNvPr id="742" name="Google Shape;742;p32"/>
          <p:cNvSpPr txBox="1"/>
          <p:nvPr/>
        </p:nvSpPr>
        <p:spPr>
          <a:xfrm>
            <a:off x="2320631" y="5790193"/>
            <a:ext cx="706555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The dendrogram shows that TFs sharing </a:t>
            </a:r>
            <a:r>
              <a:rPr lang="en-GB" sz="1800">
                <a:solidFill>
                  <a:srgbClr val="8A9E7E"/>
                </a:solidFill>
                <a:latin typeface="Arial"/>
                <a:ea typeface="Arial"/>
                <a:cs typeface="Arial"/>
                <a:sym typeface="Arial"/>
              </a:rPr>
              <a:t>co-functional activities</a:t>
            </a:r>
            <a:r>
              <a:rPr lang="en-GB" sz="1800">
                <a:solidFill>
                  <a:schemeClr val="dk1"/>
                </a:solidFill>
                <a:latin typeface="Arial"/>
                <a:ea typeface="Arial"/>
                <a:cs typeface="Arial"/>
                <a:sym typeface="Arial"/>
              </a:rPr>
              <a:t> and those belonging to the </a:t>
            </a:r>
            <a:r>
              <a:rPr lang="en-GB" sz="1800">
                <a:solidFill>
                  <a:srgbClr val="BD6631"/>
                </a:solidFill>
                <a:latin typeface="Arial"/>
                <a:ea typeface="Arial"/>
                <a:cs typeface="Arial"/>
                <a:sym typeface="Arial"/>
              </a:rPr>
              <a:t>same family </a:t>
            </a:r>
            <a:r>
              <a:rPr lang="en-GB" sz="1800">
                <a:solidFill>
                  <a:schemeClr val="dk1"/>
                </a:solidFill>
                <a:latin typeface="Arial"/>
                <a:ea typeface="Arial"/>
                <a:cs typeface="Arial"/>
                <a:sym typeface="Arial"/>
              </a:rPr>
              <a:t>tend to group closely together. Additionally, it underscores </a:t>
            </a:r>
            <a:r>
              <a:rPr lang="en-GB" sz="1800">
                <a:solidFill>
                  <a:srgbClr val="C00000"/>
                </a:solidFill>
                <a:latin typeface="Arial"/>
                <a:ea typeface="Arial"/>
                <a:cs typeface="Arial"/>
                <a:sym typeface="Arial"/>
              </a:rPr>
              <a:t>unexpected TFs interconnections</a:t>
            </a:r>
            <a:r>
              <a:rPr lang="en-GB" sz="18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743" name="Google Shape;743;p32"/>
          <p:cNvPicPr preferRelativeResize="0"/>
          <p:nvPr/>
        </p:nvPicPr>
        <p:blipFill rotWithShape="1">
          <a:blip r:embed="rId10">
            <a:alphaModFix/>
          </a:blip>
          <a:srcRect b="0" l="0" r="0" t="0"/>
          <a:stretch/>
        </p:blipFill>
        <p:spPr>
          <a:xfrm rot="-1485115">
            <a:off x="1788964" y="5533902"/>
            <a:ext cx="523322" cy="607117"/>
          </a:xfrm>
          <a:prstGeom prst="rect">
            <a:avLst/>
          </a:prstGeom>
          <a:noFill/>
          <a:ln>
            <a:noFill/>
          </a:ln>
        </p:spPr>
      </p:pic>
      <p:sp>
        <p:nvSpPr>
          <p:cNvPr id="744" name="Google Shape;744;p32"/>
          <p:cNvSpPr/>
          <p:nvPr/>
        </p:nvSpPr>
        <p:spPr>
          <a:xfrm>
            <a:off x="2320631" y="5746434"/>
            <a:ext cx="7065550" cy="1010849"/>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33"/>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750" name="Google Shape;750;p33"/>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751" name="Google Shape;751;p33"/>
          <p:cNvSpPr/>
          <p:nvPr/>
        </p:nvSpPr>
        <p:spPr>
          <a:xfrm flipH="1" rot="5400000">
            <a:off x="4529576" y="-4529269"/>
            <a:ext cx="747465"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2" name="Google Shape;752;p33"/>
          <p:cNvSpPr txBox="1"/>
          <p:nvPr/>
        </p:nvSpPr>
        <p:spPr>
          <a:xfrm flipH="1">
            <a:off x="160929" y="114171"/>
            <a:ext cx="9806614" cy="5251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The Majority of TFs Exhibit Moderate to Large Impacts on Chromatin Accessibility</a:t>
            </a:r>
            <a:endParaRPr/>
          </a:p>
        </p:txBody>
      </p:sp>
      <p:pic>
        <p:nvPicPr>
          <p:cNvPr id="753" name="Google Shape;753;p33"/>
          <p:cNvPicPr preferRelativeResize="0"/>
          <p:nvPr/>
        </p:nvPicPr>
        <p:blipFill rotWithShape="1">
          <a:blip r:embed="rId5">
            <a:alphaModFix/>
          </a:blip>
          <a:srcRect b="0" l="0" r="0" t="0"/>
          <a:stretch/>
        </p:blipFill>
        <p:spPr>
          <a:xfrm>
            <a:off x="1856659" y="759479"/>
            <a:ext cx="7739730" cy="5388494"/>
          </a:xfrm>
          <a:prstGeom prst="rect">
            <a:avLst/>
          </a:prstGeom>
          <a:noFill/>
          <a:ln>
            <a:noFill/>
          </a:ln>
        </p:spPr>
      </p:pic>
      <p:sp>
        <p:nvSpPr>
          <p:cNvPr id="754" name="Google Shape;754;p33"/>
          <p:cNvSpPr/>
          <p:nvPr/>
        </p:nvSpPr>
        <p:spPr>
          <a:xfrm>
            <a:off x="10454657" y="747771"/>
            <a:ext cx="1596167" cy="600718"/>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5" name="Google Shape;755;p33"/>
          <p:cNvPicPr preferRelativeResize="0"/>
          <p:nvPr/>
        </p:nvPicPr>
        <p:blipFill rotWithShape="1">
          <a:blip r:embed="rId6">
            <a:alphaModFix/>
          </a:blip>
          <a:srcRect b="31172" l="7768" r="5094" t="37556"/>
          <a:stretch/>
        </p:blipFill>
        <p:spPr>
          <a:xfrm>
            <a:off x="10561565" y="809232"/>
            <a:ext cx="1390554" cy="539257"/>
          </a:xfrm>
          <a:prstGeom prst="rect">
            <a:avLst/>
          </a:prstGeom>
          <a:noFill/>
          <a:ln>
            <a:noFill/>
          </a:ln>
        </p:spPr>
      </p:pic>
      <p:sp>
        <p:nvSpPr>
          <p:cNvPr id="756" name="Google Shape;756;p33"/>
          <p:cNvSpPr/>
          <p:nvPr/>
        </p:nvSpPr>
        <p:spPr>
          <a:xfrm rot="6324349">
            <a:off x="3106815" y="1300704"/>
            <a:ext cx="4172686" cy="4198353"/>
          </a:xfrm>
          <a:prstGeom prst="pie">
            <a:avLst>
              <a:gd fmla="val 21484429" name="adj1"/>
              <a:gd fmla="val 14474131" name="adj2"/>
            </a:avLst>
          </a:prstGeom>
          <a:noFill/>
          <a:ln cap="flat" cmpd="sng" w="1905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33"/>
          <p:cNvSpPr txBox="1"/>
          <p:nvPr/>
        </p:nvSpPr>
        <p:spPr>
          <a:xfrm>
            <a:off x="1428750" y="6085563"/>
            <a:ext cx="813435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This underscoring the potential capacity of these TFs in regulating cellular fate at the through chromatin accessibility</a:t>
            </a:r>
            <a:endParaRPr sz="1800">
              <a:solidFill>
                <a:schemeClr val="dk1"/>
              </a:solidFill>
              <a:latin typeface="Calibri"/>
              <a:ea typeface="Calibri"/>
              <a:cs typeface="Calibri"/>
              <a:sym typeface="Calibri"/>
            </a:endParaRPr>
          </a:p>
        </p:txBody>
      </p:sp>
      <p:pic>
        <p:nvPicPr>
          <p:cNvPr id="758" name="Google Shape;758;p33"/>
          <p:cNvPicPr preferRelativeResize="0"/>
          <p:nvPr/>
        </p:nvPicPr>
        <p:blipFill rotWithShape="1">
          <a:blip r:embed="rId7">
            <a:alphaModFix/>
          </a:blip>
          <a:srcRect b="0" l="0" r="0" t="0"/>
          <a:stretch/>
        </p:blipFill>
        <p:spPr>
          <a:xfrm rot="-1485115">
            <a:off x="991831" y="5650004"/>
            <a:ext cx="413468" cy="479673"/>
          </a:xfrm>
          <a:prstGeom prst="rect">
            <a:avLst/>
          </a:prstGeom>
          <a:noFill/>
          <a:ln>
            <a:noFill/>
          </a:ln>
        </p:spPr>
      </p:pic>
      <p:sp>
        <p:nvSpPr>
          <p:cNvPr id="759" name="Google Shape;759;p33"/>
          <p:cNvSpPr/>
          <p:nvPr/>
        </p:nvSpPr>
        <p:spPr>
          <a:xfrm>
            <a:off x="1416051" y="6051246"/>
            <a:ext cx="8147049" cy="692583"/>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34"/>
          <p:cNvPicPr preferRelativeResize="0"/>
          <p:nvPr/>
        </p:nvPicPr>
        <p:blipFill rotWithShape="1">
          <a:blip r:embed="rId3">
            <a:alphaModFix/>
          </a:blip>
          <a:srcRect b="0" l="0" r="0" t="0"/>
          <a:stretch/>
        </p:blipFill>
        <p:spPr>
          <a:xfrm rot="-1485115">
            <a:off x="552165" y="5429421"/>
            <a:ext cx="523322" cy="607117"/>
          </a:xfrm>
          <a:prstGeom prst="rect">
            <a:avLst/>
          </a:prstGeom>
          <a:noFill/>
          <a:ln>
            <a:noFill/>
          </a:ln>
        </p:spPr>
      </p:pic>
      <p:pic>
        <p:nvPicPr>
          <p:cNvPr id="765" name="Google Shape;765;p34"/>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766" name="Google Shape;766;p34"/>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sp>
        <p:nvSpPr>
          <p:cNvPr id="767" name="Google Shape;767;p34"/>
          <p:cNvSpPr/>
          <p:nvPr/>
        </p:nvSpPr>
        <p:spPr>
          <a:xfrm flipH="1" rot="5400000">
            <a:off x="4529576" y="-4529269"/>
            <a:ext cx="747465"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8" name="Google Shape;768;p34"/>
          <p:cNvSpPr txBox="1"/>
          <p:nvPr/>
        </p:nvSpPr>
        <p:spPr>
          <a:xfrm flipH="1">
            <a:off x="160929" y="114171"/>
            <a:ext cx="9806614" cy="5251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Partial Consistency of Transcription Factors Effects on Transcriptional and Epigenetic Mechanisms</a:t>
            </a:r>
            <a:endParaRPr/>
          </a:p>
        </p:txBody>
      </p:sp>
      <p:sp>
        <p:nvSpPr>
          <p:cNvPr id="769" name="Google Shape;769;p34"/>
          <p:cNvSpPr/>
          <p:nvPr/>
        </p:nvSpPr>
        <p:spPr>
          <a:xfrm>
            <a:off x="10454657" y="747771"/>
            <a:ext cx="1596167" cy="600718"/>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70" name="Google Shape;770;p34"/>
          <p:cNvPicPr preferRelativeResize="0"/>
          <p:nvPr/>
        </p:nvPicPr>
        <p:blipFill rotWithShape="1">
          <a:blip r:embed="rId6">
            <a:alphaModFix/>
          </a:blip>
          <a:srcRect b="31172" l="7768" r="5094" t="37556"/>
          <a:stretch/>
        </p:blipFill>
        <p:spPr>
          <a:xfrm>
            <a:off x="10561565" y="809232"/>
            <a:ext cx="1390554" cy="539257"/>
          </a:xfrm>
          <a:prstGeom prst="rect">
            <a:avLst/>
          </a:prstGeom>
          <a:noFill/>
          <a:ln>
            <a:noFill/>
          </a:ln>
        </p:spPr>
      </p:pic>
      <p:pic>
        <p:nvPicPr>
          <p:cNvPr id="771" name="Google Shape;771;p34"/>
          <p:cNvPicPr preferRelativeResize="0"/>
          <p:nvPr/>
        </p:nvPicPr>
        <p:blipFill rotWithShape="1">
          <a:blip r:embed="rId7">
            <a:alphaModFix/>
          </a:blip>
          <a:srcRect b="0" l="0" r="0" t="0"/>
          <a:stretch/>
        </p:blipFill>
        <p:spPr>
          <a:xfrm>
            <a:off x="3114320" y="907445"/>
            <a:ext cx="4312645" cy="4665860"/>
          </a:xfrm>
          <a:prstGeom prst="rect">
            <a:avLst/>
          </a:prstGeom>
          <a:noFill/>
          <a:ln>
            <a:noFill/>
          </a:ln>
        </p:spPr>
      </p:pic>
      <p:sp>
        <p:nvSpPr>
          <p:cNvPr id="772" name="Google Shape;772;p34"/>
          <p:cNvSpPr/>
          <p:nvPr/>
        </p:nvSpPr>
        <p:spPr>
          <a:xfrm>
            <a:off x="1078785" y="5732980"/>
            <a:ext cx="8219325" cy="1010849"/>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34"/>
          <p:cNvSpPr txBox="1"/>
          <p:nvPr/>
        </p:nvSpPr>
        <p:spPr>
          <a:xfrm>
            <a:off x="1494887" y="5776739"/>
            <a:ext cx="73871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This observation suggests that TFs not only vary in their efficiency to alter cellular state but also demonstrate distinct capacities in regulating transcriptional and epigenetic mechanisms</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7" name="Shape 777"/>
        <p:cNvGrpSpPr/>
        <p:nvPr/>
      </p:nvGrpSpPr>
      <p:grpSpPr>
        <a:xfrm>
          <a:off x="0" y="0"/>
          <a:ext cx="0" cy="0"/>
          <a:chOff x="0" y="0"/>
          <a:chExt cx="0" cy="0"/>
        </a:xfrm>
      </p:grpSpPr>
      <p:grpSp>
        <p:nvGrpSpPr>
          <p:cNvPr id="778" name="Google Shape;778;p35"/>
          <p:cNvGrpSpPr/>
          <p:nvPr/>
        </p:nvGrpSpPr>
        <p:grpSpPr>
          <a:xfrm>
            <a:off x="0" y="300"/>
            <a:ext cx="9954705" cy="690145"/>
            <a:chOff x="0" y="3475"/>
            <a:chExt cx="10528300" cy="668028"/>
          </a:xfrm>
        </p:grpSpPr>
        <p:sp>
          <p:nvSpPr>
            <p:cNvPr id="779" name="Google Shape;779;p35"/>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Differential Motif Enrichment Analysis </a:t>
              </a:r>
              <a:endParaRPr sz="2800">
                <a:solidFill>
                  <a:schemeClr val="lt1"/>
                </a:solidFill>
                <a:latin typeface="Arial"/>
                <a:ea typeface="Arial"/>
                <a:cs typeface="Arial"/>
                <a:sym typeface="Arial"/>
              </a:endParaRPr>
            </a:p>
          </p:txBody>
        </p:sp>
        <p:sp>
          <p:nvSpPr>
            <p:cNvPr id="780" name="Google Shape;780;p35"/>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781" name="Google Shape;781;p35"/>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782" name="Google Shape;782;p35"/>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783" name="Google Shape;7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grpSp>
        <p:nvGrpSpPr>
          <p:cNvPr id="784" name="Google Shape;784;p35"/>
          <p:cNvGrpSpPr/>
          <p:nvPr/>
        </p:nvGrpSpPr>
        <p:grpSpPr>
          <a:xfrm>
            <a:off x="10454657" y="747771"/>
            <a:ext cx="1596167" cy="600718"/>
            <a:chOff x="8928520" y="1887794"/>
            <a:chExt cx="2042783" cy="768802"/>
          </a:xfrm>
        </p:grpSpPr>
        <p:sp>
          <p:nvSpPr>
            <p:cNvPr id="785" name="Google Shape;785;p35"/>
            <p:cNvSpPr/>
            <p:nvPr/>
          </p:nvSpPr>
          <p:spPr>
            <a:xfrm>
              <a:off x="8928520" y="1887794"/>
              <a:ext cx="2042783" cy="768802"/>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86" name="Google Shape;786;p35"/>
            <p:cNvPicPr preferRelativeResize="0"/>
            <p:nvPr/>
          </p:nvPicPr>
          <p:blipFill rotWithShape="1">
            <a:blip r:embed="rId5">
              <a:alphaModFix/>
            </a:blip>
            <a:srcRect b="31172" l="7768" r="5094" t="37556"/>
            <a:stretch/>
          </p:blipFill>
          <p:spPr>
            <a:xfrm>
              <a:off x="9065342" y="1966452"/>
              <a:ext cx="1779639" cy="690144"/>
            </a:xfrm>
            <a:prstGeom prst="rect">
              <a:avLst/>
            </a:prstGeom>
            <a:noFill/>
            <a:ln>
              <a:noFill/>
            </a:ln>
          </p:spPr>
        </p:pic>
      </p:grpSp>
      <p:pic>
        <p:nvPicPr>
          <p:cNvPr descr="A blue green and black rectangles with dots&#10;&#10;Description automatically generated" id="787" name="Google Shape;787;p35"/>
          <p:cNvPicPr preferRelativeResize="0"/>
          <p:nvPr/>
        </p:nvPicPr>
        <p:blipFill rotWithShape="1">
          <a:blip r:embed="rId6">
            <a:alphaModFix/>
          </a:blip>
          <a:srcRect b="0" l="0" r="0" t="0"/>
          <a:stretch/>
        </p:blipFill>
        <p:spPr>
          <a:xfrm>
            <a:off x="520691" y="915663"/>
            <a:ext cx="7581910" cy="5307337"/>
          </a:xfrm>
          <a:prstGeom prst="rect">
            <a:avLst/>
          </a:prstGeom>
          <a:noFill/>
          <a:ln>
            <a:noFill/>
          </a:ln>
        </p:spPr>
      </p:pic>
      <p:sp>
        <p:nvSpPr>
          <p:cNvPr id="788" name="Google Shape;788;p35"/>
          <p:cNvSpPr txBox="1"/>
          <p:nvPr/>
        </p:nvSpPr>
        <p:spPr>
          <a:xfrm>
            <a:off x="4165619" y="3429000"/>
            <a:ext cx="6096000" cy="49699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GB" sz="2000">
                <a:solidFill>
                  <a:srgbClr val="A61C00"/>
                </a:solidFill>
                <a:latin typeface="Arial"/>
                <a:ea typeface="Arial"/>
                <a:cs typeface="Arial"/>
                <a:sym typeface="Arial"/>
              </a:rPr>
              <a:t>y</a:t>
            </a:r>
            <a:r>
              <a:rPr b="1" lang="en-GB" sz="2000">
                <a:solidFill>
                  <a:schemeClr val="dk1"/>
                </a:solidFill>
                <a:latin typeface="Arial"/>
                <a:ea typeface="Arial"/>
                <a:cs typeface="Arial"/>
                <a:sym typeface="Arial"/>
              </a:rPr>
              <a:t>=β0​+</a:t>
            </a:r>
            <a:r>
              <a:rPr b="1" lang="en-GB" sz="2000">
                <a:solidFill>
                  <a:srgbClr val="38761D"/>
                </a:solidFill>
                <a:latin typeface="Arial"/>
                <a:ea typeface="Arial"/>
                <a:cs typeface="Arial"/>
                <a:sym typeface="Arial"/>
              </a:rPr>
              <a:t>β1</a:t>
            </a:r>
            <a:r>
              <a:rPr b="1" lang="en-GB" sz="2000">
                <a:solidFill>
                  <a:schemeClr val="dk1"/>
                </a:solidFill>
                <a:latin typeface="Arial"/>
                <a:ea typeface="Arial"/>
                <a:cs typeface="Arial"/>
                <a:sym typeface="Arial"/>
              </a:rPr>
              <a:t>​</a:t>
            </a:r>
            <a:r>
              <a:rPr b="1" lang="en-GB" sz="2000">
                <a:solidFill>
                  <a:srgbClr val="351C75"/>
                </a:solidFill>
                <a:latin typeface="Arial"/>
                <a:ea typeface="Arial"/>
                <a:cs typeface="Arial"/>
                <a:sym typeface="Arial"/>
              </a:rPr>
              <a:t>x</a:t>
            </a:r>
            <a:endParaRPr sz="1400">
              <a:solidFill>
                <a:schemeClr val="dk1"/>
              </a:solidFill>
              <a:latin typeface="Arial"/>
              <a:ea typeface="Arial"/>
              <a:cs typeface="Arial"/>
              <a:sym typeface="Arial"/>
            </a:endParaRPr>
          </a:p>
        </p:txBody>
      </p:sp>
      <p:sp>
        <p:nvSpPr>
          <p:cNvPr id="789" name="Google Shape;789;p35"/>
          <p:cNvSpPr txBox="1"/>
          <p:nvPr/>
        </p:nvSpPr>
        <p:spPr>
          <a:xfrm>
            <a:off x="1196989" y="554916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A61C00"/>
                </a:solidFill>
                <a:latin typeface="Arial"/>
                <a:ea typeface="Arial"/>
                <a:cs typeface="Arial"/>
                <a:sym typeface="Arial"/>
              </a:rPr>
              <a:t>y</a:t>
            </a:r>
            <a:r>
              <a:rPr lang="en-GB" sz="1800">
                <a:solidFill>
                  <a:schemeClr val="dk1"/>
                </a:solidFill>
                <a:latin typeface="Arial"/>
                <a:ea typeface="Arial"/>
                <a:cs typeface="Arial"/>
                <a:sym typeface="Arial"/>
              </a:rPr>
              <a:t> = peak count </a:t>
            </a:r>
            <a:endParaRPr sz="1800">
              <a:solidFill>
                <a:schemeClr val="dk1"/>
              </a:solidFill>
              <a:latin typeface="Calibri"/>
              <a:ea typeface="Calibri"/>
              <a:cs typeface="Calibri"/>
              <a:sym typeface="Calibri"/>
            </a:endParaRPr>
          </a:p>
        </p:txBody>
      </p:sp>
      <p:sp>
        <p:nvSpPr>
          <p:cNvPr id="790" name="Google Shape;790;p35"/>
          <p:cNvSpPr txBox="1"/>
          <p:nvPr/>
        </p:nvSpPr>
        <p:spPr>
          <a:xfrm>
            <a:off x="4965701" y="552311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Arial"/>
                <a:ea typeface="Arial"/>
                <a:cs typeface="Arial"/>
                <a:sym typeface="Arial"/>
              </a:rPr>
              <a:t>​</a:t>
            </a:r>
            <a:r>
              <a:rPr b="1" lang="en-GB" sz="1800">
                <a:solidFill>
                  <a:srgbClr val="351C75"/>
                </a:solidFill>
                <a:latin typeface="Arial"/>
                <a:ea typeface="Arial"/>
                <a:cs typeface="Arial"/>
                <a:sym typeface="Arial"/>
              </a:rPr>
              <a:t>x</a:t>
            </a:r>
            <a:r>
              <a:rPr lang="en-GB" sz="1800">
                <a:solidFill>
                  <a:schemeClr val="dk1"/>
                </a:solidFill>
                <a:latin typeface="Arial"/>
                <a:ea typeface="Arial"/>
                <a:cs typeface="Arial"/>
                <a:sym typeface="Arial"/>
              </a:rPr>
              <a:t> = motif enrichment</a:t>
            </a:r>
            <a:endParaRPr sz="1800">
              <a:solidFill>
                <a:schemeClr val="dk1"/>
              </a:solidFill>
              <a:latin typeface="Calibri"/>
              <a:ea typeface="Calibri"/>
              <a:cs typeface="Calibri"/>
              <a:sym typeface="Calibri"/>
            </a:endParaRPr>
          </a:p>
        </p:txBody>
      </p:sp>
      <p:sp>
        <p:nvSpPr>
          <p:cNvPr id="791" name="Google Shape;791;p35"/>
          <p:cNvSpPr txBox="1"/>
          <p:nvPr/>
        </p:nvSpPr>
        <p:spPr>
          <a:xfrm>
            <a:off x="190500" y="5944548"/>
            <a:ext cx="3975119" cy="77457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800" u="none" strike="noStrike">
                <a:solidFill>
                  <a:schemeClr val="dk1"/>
                </a:solidFill>
                <a:latin typeface="Arial"/>
                <a:ea typeface="Arial"/>
                <a:cs typeface="Arial"/>
                <a:sym typeface="Arial"/>
              </a:rPr>
              <a:t>β0</a:t>
            </a:r>
            <a:r>
              <a:rPr lang="en-GB" sz="1800" u="none" strike="noStrike">
                <a:solidFill>
                  <a:schemeClr val="dk1"/>
                </a:solidFill>
                <a:latin typeface="Arial"/>
                <a:ea typeface="Arial"/>
                <a:cs typeface="Arial"/>
                <a:sym typeface="Arial"/>
              </a:rPr>
              <a:t> = baseline level of the peak count </a:t>
            </a:r>
            <a:endParaRPr/>
          </a:p>
          <a:p>
            <a:pPr indent="0" lvl="0" marL="0" marR="0" rtl="0" algn="just">
              <a:spcBef>
                <a:spcPts val="1000"/>
              </a:spcBef>
              <a:spcAft>
                <a:spcPts val="0"/>
              </a:spcAft>
              <a:buNone/>
            </a:pPr>
            <a:r>
              <a:rPr lang="en-GB" sz="1800" u="none" strike="noStrike">
                <a:solidFill>
                  <a:schemeClr val="dk1"/>
                </a:solidFill>
                <a:latin typeface="Arial"/>
                <a:ea typeface="Arial"/>
                <a:cs typeface="Arial"/>
                <a:sym typeface="Arial"/>
              </a:rPr>
              <a:t>when there is no motif enrichment.</a:t>
            </a:r>
            <a:endParaRPr sz="1800" u="none" strike="noStrike">
              <a:solidFill>
                <a:schemeClr val="dk1"/>
              </a:solidFill>
              <a:latin typeface="Arial"/>
              <a:ea typeface="Arial"/>
              <a:cs typeface="Arial"/>
              <a:sym typeface="Arial"/>
            </a:endParaRPr>
          </a:p>
        </p:txBody>
      </p:sp>
      <p:sp>
        <p:nvSpPr>
          <p:cNvPr id="792" name="Google Shape;792;p35"/>
          <p:cNvSpPr txBox="1"/>
          <p:nvPr/>
        </p:nvSpPr>
        <p:spPr>
          <a:xfrm>
            <a:off x="4244990" y="5944548"/>
            <a:ext cx="39751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Arial"/>
                <a:ea typeface="Arial"/>
                <a:cs typeface="Arial"/>
                <a:sym typeface="Arial"/>
              </a:rPr>
              <a:t>​</a:t>
            </a:r>
            <a:r>
              <a:rPr b="1" lang="en-GB" sz="1800">
                <a:solidFill>
                  <a:srgbClr val="38761D"/>
                </a:solidFill>
                <a:latin typeface="Arial"/>
                <a:ea typeface="Arial"/>
                <a:cs typeface="Arial"/>
                <a:sym typeface="Arial"/>
              </a:rPr>
              <a:t>β1</a:t>
            </a:r>
            <a:r>
              <a:rPr lang="en-GB" sz="1800">
                <a:solidFill>
                  <a:schemeClr val="dk1"/>
                </a:solidFill>
                <a:latin typeface="Arial"/>
                <a:ea typeface="Arial"/>
                <a:cs typeface="Arial"/>
                <a:sym typeface="Arial"/>
              </a:rPr>
              <a:t> = connection between TFs impact on OCRs and the motif enrichment</a:t>
            </a:r>
            <a:endParaRPr sz="1800">
              <a:solidFill>
                <a:schemeClr val="dk1"/>
              </a:solidFill>
              <a:latin typeface="Calibri"/>
              <a:ea typeface="Calibri"/>
              <a:cs typeface="Calibri"/>
              <a:sym typeface="Calibri"/>
            </a:endParaRPr>
          </a:p>
        </p:txBody>
      </p:sp>
      <p:sp>
        <p:nvSpPr>
          <p:cNvPr id="793" name="Google Shape;793;p35"/>
          <p:cNvSpPr txBox="1"/>
          <p:nvPr/>
        </p:nvSpPr>
        <p:spPr>
          <a:xfrm>
            <a:off x="8566220" y="3061121"/>
            <a:ext cx="6096000" cy="4565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GB" sz="1800">
                <a:solidFill>
                  <a:schemeClr val="dk1"/>
                </a:solidFill>
                <a:latin typeface="Arial"/>
                <a:ea typeface="Arial"/>
                <a:cs typeface="Arial"/>
                <a:sym typeface="Arial"/>
              </a:rPr>
              <a:t>Δ</a:t>
            </a:r>
            <a:r>
              <a:rPr b="1" lang="en-GB" sz="1800">
                <a:solidFill>
                  <a:srgbClr val="38761D"/>
                </a:solidFill>
                <a:latin typeface="Arial"/>
                <a:ea typeface="Arial"/>
                <a:cs typeface="Arial"/>
                <a:sym typeface="Arial"/>
              </a:rPr>
              <a:t>β1</a:t>
            </a:r>
            <a:r>
              <a:rPr baseline="-25000" lang="en-GB" sz="1800">
                <a:solidFill>
                  <a:schemeClr val="dk1"/>
                </a:solidFill>
                <a:latin typeface="Arial"/>
                <a:ea typeface="Arial"/>
                <a:cs typeface="Arial"/>
                <a:sym typeface="Arial"/>
              </a:rPr>
              <a:t>Motif</a:t>
            </a:r>
            <a:r>
              <a:rPr lang="en-GB" sz="1800">
                <a:solidFill>
                  <a:schemeClr val="dk1"/>
                </a:solidFill>
                <a:latin typeface="Arial"/>
                <a:ea typeface="Arial"/>
                <a:cs typeface="Arial"/>
                <a:sym typeface="Arial"/>
              </a:rPr>
              <a:t>=</a:t>
            </a:r>
            <a:r>
              <a:rPr lang="en-GB" sz="1800">
                <a:solidFill>
                  <a:srgbClr val="38761D"/>
                </a:solidFill>
                <a:latin typeface="Arial"/>
                <a:ea typeface="Arial"/>
                <a:cs typeface="Arial"/>
                <a:sym typeface="Arial"/>
              </a:rPr>
              <a:t> </a:t>
            </a:r>
            <a:r>
              <a:rPr b="1" lang="en-GB" sz="1800">
                <a:solidFill>
                  <a:srgbClr val="38761D"/>
                </a:solidFill>
                <a:latin typeface="Arial"/>
                <a:ea typeface="Arial"/>
                <a:cs typeface="Arial"/>
                <a:sym typeface="Arial"/>
              </a:rPr>
              <a:t>β1</a:t>
            </a:r>
            <a:r>
              <a:rPr baseline="-25000" lang="en-GB" sz="1800">
                <a:solidFill>
                  <a:schemeClr val="dk1"/>
                </a:solidFill>
                <a:latin typeface="Arial"/>
                <a:ea typeface="Arial"/>
                <a:cs typeface="Arial"/>
                <a:sym typeface="Arial"/>
              </a:rPr>
              <a:t>TF</a:t>
            </a:r>
            <a:r>
              <a:rPr lang="en-GB" sz="1800">
                <a:solidFill>
                  <a:schemeClr val="dk1"/>
                </a:solidFill>
                <a:latin typeface="Arial"/>
                <a:ea typeface="Arial"/>
                <a:cs typeface="Arial"/>
                <a:sym typeface="Arial"/>
              </a:rPr>
              <a:t> - </a:t>
            </a:r>
            <a:r>
              <a:rPr b="1" lang="en-GB" sz="1800">
                <a:solidFill>
                  <a:srgbClr val="38761D"/>
                </a:solidFill>
                <a:latin typeface="Arial"/>
                <a:ea typeface="Arial"/>
                <a:cs typeface="Arial"/>
                <a:sym typeface="Arial"/>
              </a:rPr>
              <a:t>β1</a:t>
            </a:r>
            <a:r>
              <a:rPr b="1" baseline="-25000" lang="en-GB" sz="1800">
                <a:solidFill>
                  <a:schemeClr val="dk1"/>
                </a:solidFill>
                <a:latin typeface="Arial"/>
                <a:ea typeface="Arial"/>
                <a:cs typeface="Arial"/>
                <a:sym typeface="Arial"/>
              </a:rPr>
              <a:t>​</a:t>
            </a:r>
            <a:r>
              <a:rPr baseline="-25000" lang="en-GB" sz="1800">
                <a:solidFill>
                  <a:schemeClr val="dk1"/>
                </a:solidFill>
                <a:latin typeface="Arial"/>
                <a:ea typeface="Arial"/>
                <a:cs typeface="Arial"/>
                <a:sym typeface="Arial"/>
              </a:rPr>
              <a:t>GFP-control</a:t>
            </a:r>
            <a:endParaRPr sz="1200">
              <a:solidFill>
                <a:schemeClr val="dk1"/>
              </a:solidFill>
              <a:latin typeface="Arial"/>
              <a:ea typeface="Arial"/>
              <a:cs typeface="Arial"/>
              <a:sym typeface="Arial"/>
            </a:endParaRPr>
          </a:p>
        </p:txBody>
      </p:sp>
      <p:sp>
        <p:nvSpPr>
          <p:cNvPr id="794" name="Google Shape;794;p35"/>
          <p:cNvSpPr txBox="1"/>
          <p:nvPr/>
        </p:nvSpPr>
        <p:spPr>
          <a:xfrm>
            <a:off x="8023295" y="2692516"/>
            <a:ext cx="73342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Arial"/>
                <a:ea typeface="Arial"/>
                <a:cs typeface="Arial"/>
                <a:sym typeface="Arial"/>
              </a:rPr>
              <a:t>Differential Motif Enrichment Score</a:t>
            </a:r>
            <a:endParaRPr b="1" sz="1800">
              <a:solidFill>
                <a:schemeClr val="dk1"/>
              </a:solidFill>
              <a:latin typeface="Calibri"/>
              <a:ea typeface="Calibri"/>
              <a:cs typeface="Calibri"/>
              <a:sym typeface="Calibri"/>
            </a:endParaRPr>
          </a:p>
        </p:txBody>
      </p:sp>
      <p:sp>
        <p:nvSpPr>
          <p:cNvPr id="795" name="Google Shape;795;p35"/>
          <p:cNvSpPr/>
          <p:nvPr/>
        </p:nvSpPr>
        <p:spPr>
          <a:xfrm>
            <a:off x="7969287" y="2388016"/>
            <a:ext cx="3702022" cy="1408137"/>
          </a:xfrm>
          <a:prstGeom prst="flowChartAlternateProcess">
            <a:avLst/>
          </a:prstGeom>
          <a:noFill/>
          <a:ln cap="flat" cmpd="sng" w="28575">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9" name="Shape 799"/>
        <p:cNvGrpSpPr/>
        <p:nvPr/>
      </p:nvGrpSpPr>
      <p:grpSpPr>
        <a:xfrm>
          <a:off x="0" y="0"/>
          <a:ext cx="0" cy="0"/>
          <a:chOff x="0" y="0"/>
          <a:chExt cx="0" cy="0"/>
        </a:xfrm>
      </p:grpSpPr>
      <p:grpSp>
        <p:nvGrpSpPr>
          <p:cNvPr id="800" name="Google Shape;800;p36"/>
          <p:cNvGrpSpPr/>
          <p:nvPr/>
        </p:nvGrpSpPr>
        <p:grpSpPr>
          <a:xfrm>
            <a:off x="0" y="300"/>
            <a:ext cx="9954705" cy="901399"/>
            <a:chOff x="0" y="3475"/>
            <a:chExt cx="10528300" cy="668028"/>
          </a:xfrm>
        </p:grpSpPr>
        <p:sp>
          <p:nvSpPr>
            <p:cNvPr id="801" name="Google Shape;801;p36"/>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Key Transcription Factors Demonstrating Expected Motif Enrichment and Beyond their Anticipated Scope </a:t>
              </a:r>
              <a:endParaRPr sz="2800">
                <a:solidFill>
                  <a:schemeClr val="lt1"/>
                </a:solidFill>
                <a:latin typeface="Arial"/>
                <a:ea typeface="Arial"/>
                <a:cs typeface="Arial"/>
                <a:sym typeface="Arial"/>
              </a:endParaRPr>
            </a:p>
          </p:txBody>
        </p:sp>
        <p:sp>
          <p:nvSpPr>
            <p:cNvPr id="802" name="Google Shape;802;p36"/>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803" name="Google Shape;803;p36"/>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804" name="Google Shape;804;p36"/>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805" name="Google Shape;80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grpSp>
        <p:nvGrpSpPr>
          <p:cNvPr id="806" name="Google Shape;806;p36"/>
          <p:cNvGrpSpPr/>
          <p:nvPr/>
        </p:nvGrpSpPr>
        <p:grpSpPr>
          <a:xfrm>
            <a:off x="10454657" y="747771"/>
            <a:ext cx="1596167" cy="600718"/>
            <a:chOff x="8928520" y="1887794"/>
            <a:chExt cx="2042783" cy="768802"/>
          </a:xfrm>
        </p:grpSpPr>
        <p:sp>
          <p:nvSpPr>
            <p:cNvPr id="807" name="Google Shape;807;p36"/>
            <p:cNvSpPr/>
            <p:nvPr/>
          </p:nvSpPr>
          <p:spPr>
            <a:xfrm>
              <a:off x="8928520" y="1887794"/>
              <a:ext cx="2042783" cy="768802"/>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8" name="Google Shape;808;p36"/>
            <p:cNvPicPr preferRelativeResize="0"/>
            <p:nvPr/>
          </p:nvPicPr>
          <p:blipFill rotWithShape="1">
            <a:blip r:embed="rId5">
              <a:alphaModFix/>
            </a:blip>
            <a:srcRect b="31172" l="7768" r="5094" t="37556"/>
            <a:stretch/>
          </p:blipFill>
          <p:spPr>
            <a:xfrm>
              <a:off x="9065342" y="1966452"/>
              <a:ext cx="1779639" cy="690144"/>
            </a:xfrm>
            <a:prstGeom prst="rect">
              <a:avLst/>
            </a:prstGeom>
            <a:noFill/>
            <a:ln>
              <a:noFill/>
            </a:ln>
          </p:spPr>
        </p:pic>
      </p:grpSp>
      <p:pic>
        <p:nvPicPr>
          <p:cNvPr id="809" name="Google Shape;809;p36"/>
          <p:cNvPicPr preferRelativeResize="0"/>
          <p:nvPr/>
        </p:nvPicPr>
        <p:blipFill rotWithShape="1">
          <a:blip r:embed="rId6">
            <a:alphaModFix/>
          </a:blip>
          <a:srcRect b="23828" l="12483" r="10584" t="23914"/>
          <a:stretch/>
        </p:blipFill>
        <p:spPr>
          <a:xfrm>
            <a:off x="746419" y="1521949"/>
            <a:ext cx="10453628" cy="5016963"/>
          </a:xfrm>
          <a:prstGeom prst="rect">
            <a:avLst/>
          </a:prstGeom>
          <a:noFill/>
          <a:ln>
            <a:noFill/>
          </a:ln>
        </p:spPr>
      </p:pic>
      <p:sp>
        <p:nvSpPr>
          <p:cNvPr id="810" name="Google Shape;810;p36"/>
          <p:cNvSpPr/>
          <p:nvPr/>
        </p:nvSpPr>
        <p:spPr>
          <a:xfrm>
            <a:off x="1181097" y="2370667"/>
            <a:ext cx="753533" cy="169333"/>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36"/>
          <p:cNvSpPr/>
          <p:nvPr/>
        </p:nvSpPr>
        <p:spPr>
          <a:xfrm>
            <a:off x="1181097" y="3026727"/>
            <a:ext cx="753533" cy="266806"/>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36"/>
          <p:cNvSpPr/>
          <p:nvPr/>
        </p:nvSpPr>
        <p:spPr>
          <a:xfrm>
            <a:off x="1181097" y="2664830"/>
            <a:ext cx="753533" cy="169333"/>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36"/>
          <p:cNvSpPr/>
          <p:nvPr/>
        </p:nvSpPr>
        <p:spPr>
          <a:xfrm>
            <a:off x="1181097" y="3435297"/>
            <a:ext cx="753533" cy="169333"/>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36"/>
          <p:cNvSpPr/>
          <p:nvPr/>
        </p:nvSpPr>
        <p:spPr>
          <a:xfrm>
            <a:off x="1181097" y="3744450"/>
            <a:ext cx="753533" cy="169333"/>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36"/>
          <p:cNvSpPr/>
          <p:nvPr/>
        </p:nvSpPr>
        <p:spPr>
          <a:xfrm>
            <a:off x="1181097" y="4372186"/>
            <a:ext cx="753533" cy="169333"/>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36"/>
          <p:cNvSpPr/>
          <p:nvPr/>
        </p:nvSpPr>
        <p:spPr>
          <a:xfrm>
            <a:off x="1181097" y="4552990"/>
            <a:ext cx="753533" cy="591846"/>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36"/>
          <p:cNvSpPr/>
          <p:nvPr/>
        </p:nvSpPr>
        <p:spPr>
          <a:xfrm>
            <a:off x="1181097" y="2189864"/>
            <a:ext cx="753533" cy="169333"/>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36"/>
          <p:cNvSpPr/>
          <p:nvPr/>
        </p:nvSpPr>
        <p:spPr>
          <a:xfrm>
            <a:off x="1181097" y="4190152"/>
            <a:ext cx="753533" cy="169333"/>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36"/>
          <p:cNvSpPr/>
          <p:nvPr/>
        </p:nvSpPr>
        <p:spPr>
          <a:xfrm>
            <a:off x="4504267" y="2210362"/>
            <a:ext cx="753533" cy="329638"/>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36"/>
          <p:cNvSpPr/>
          <p:nvPr/>
        </p:nvSpPr>
        <p:spPr>
          <a:xfrm>
            <a:off x="7852157" y="2375181"/>
            <a:ext cx="753533" cy="458982"/>
          </a:xfrm>
          <a:prstGeom prst="rect">
            <a:avLst/>
          </a:prstGeom>
          <a:solidFill>
            <a:srgbClr val="548135">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36"/>
          <p:cNvSpPr/>
          <p:nvPr/>
        </p:nvSpPr>
        <p:spPr>
          <a:xfrm>
            <a:off x="4504267" y="2537830"/>
            <a:ext cx="753533" cy="296333"/>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36"/>
          <p:cNvSpPr/>
          <p:nvPr/>
        </p:nvSpPr>
        <p:spPr>
          <a:xfrm>
            <a:off x="4504267" y="3446775"/>
            <a:ext cx="753533" cy="170552"/>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36"/>
          <p:cNvSpPr/>
          <p:nvPr/>
        </p:nvSpPr>
        <p:spPr>
          <a:xfrm>
            <a:off x="4504267" y="3758981"/>
            <a:ext cx="753533" cy="170552"/>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36"/>
          <p:cNvSpPr/>
          <p:nvPr/>
        </p:nvSpPr>
        <p:spPr>
          <a:xfrm>
            <a:off x="4504267" y="2847284"/>
            <a:ext cx="753533" cy="437781"/>
          </a:xfrm>
          <a:prstGeom prst="rect">
            <a:avLst/>
          </a:prstGeom>
          <a:solidFill>
            <a:srgbClr val="B3C6E7">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36"/>
          <p:cNvSpPr/>
          <p:nvPr/>
        </p:nvSpPr>
        <p:spPr>
          <a:xfrm>
            <a:off x="4504267" y="3929534"/>
            <a:ext cx="753533" cy="170552"/>
          </a:xfrm>
          <a:prstGeom prst="rect">
            <a:avLst/>
          </a:prstGeom>
          <a:solidFill>
            <a:srgbClr val="B3C6E7">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36"/>
          <p:cNvSpPr/>
          <p:nvPr/>
        </p:nvSpPr>
        <p:spPr>
          <a:xfrm>
            <a:off x="4504267" y="4236729"/>
            <a:ext cx="753533" cy="170552"/>
          </a:xfrm>
          <a:prstGeom prst="rect">
            <a:avLst/>
          </a:prstGeom>
          <a:solidFill>
            <a:srgbClr val="B3C6E7">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36"/>
          <p:cNvSpPr/>
          <p:nvPr/>
        </p:nvSpPr>
        <p:spPr>
          <a:xfrm>
            <a:off x="4504267" y="4995349"/>
            <a:ext cx="753533" cy="170552"/>
          </a:xfrm>
          <a:prstGeom prst="rect">
            <a:avLst/>
          </a:prstGeom>
          <a:solidFill>
            <a:srgbClr val="B3C6E7">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36"/>
          <p:cNvSpPr/>
          <p:nvPr/>
        </p:nvSpPr>
        <p:spPr>
          <a:xfrm>
            <a:off x="7852157" y="2833306"/>
            <a:ext cx="753533" cy="193421"/>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36"/>
          <p:cNvSpPr/>
          <p:nvPr/>
        </p:nvSpPr>
        <p:spPr>
          <a:xfrm>
            <a:off x="7852157" y="3160130"/>
            <a:ext cx="753533" cy="324722"/>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36"/>
          <p:cNvSpPr/>
          <p:nvPr/>
        </p:nvSpPr>
        <p:spPr>
          <a:xfrm>
            <a:off x="7852157" y="3918099"/>
            <a:ext cx="753533" cy="193421"/>
          </a:xfrm>
          <a:prstGeom prst="rect">
            <a:avLst/>
          </a:prstGeom>
          <a:solidFill>
            <a:srgbClr val="2F5496">
              <a:alpha val="2196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36"/>
          <p:cNvSpPr txBox="1"/>
          <p:nvPr/>
        </p:nvSpPr>
        <p:spPr>
          <a:xfrm>
            <a:off x="5303690" y="6166512"/>
            <a:ext cx="28617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Arial"/>
                <a:ea typeface="Arial"/>
                <a:cs typeface="Arial"/>
                <a:sym typeface="Arial"/>
              </a:rPr>
              <a:t>Motif score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pic>
        <p:nvPicPr>
          <p:cNvPr id="836" name="Google Shape;836;p37"/>
          <p:cNvPicPr preferRelativeResize="0"/>
          <p:nvPr/>
        </p:nvPicPr>
        <p:blipFill rotWithShape="1">
          <a:blip r:embed="rId3">
            <a:alphaModFix/>
          </a:blip>
          <a:srcRect b="0" l="0" r="0" t="0"/>
          <a:stretch/>
        </p:blipFill>
        <p:spPr>
          <a:xfrm>
            <a:off x="83821" y="429583"/>
            <a:ext cx="12041820" cy="3635440"/>
          </a:xfrm>
          <a:prstGeom prst="rect">
            <a:avLst/>
          </a:prstGeom>
          <a:noFill/>
          <a:ln>
            <a:noFill/>
          </a:ln>
        </p:spPr>
      </p:pic>
      <p:grpSp>
        <p:nvGrpSpPr>
          <p:cNvPr id="837" name="Google Shape;837;p37"/>
          <p:cNvGrpSpPr/>
          <p:nvPr/>
        </p:nvGrpSpPr>
        <p:grpSpPr>
          <a:xfrm>
            <a:off x="0" y="300"/>
            <a:ext cx="9954705" cy="901399"/>
            <a:chOff x="0" y="3475"/>
            <a:chExt cx="10528300" cy="668028"/>
          </a:xfrm>
        </p:grpSpPr>
        <p:sp>
          <p:nvSpPr>
            <p:cNvPr id="838" name="Google Shape;838;p37"/>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Key Transcription Factors Demonstrating Expected Motif Enrichment and Beyond their Anticipated Scope </a:t>
              </a:r>
              <a:endParaRPr sz="2800">
                <a:solidFill>
                  <a:schemeClr val="lt1"/>
                </a:solidFill>
                <a:latin typeface="Arial"/>
                <a:ea typeface="Arial"/>
                <a:cs typeface="Arial"/>
                <a:sym typeface="Arial"/>
              </a:endParaRPr>
            </a:p>
          </p:txBody>
        </p:sp>
        <p:sp>
          <p:nvSpPr>
            <p:cNvPr id="839" name="Google Shape;839;p37"/>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840" name="Google Shape;840;p37"/>
          <p:cNvPicPr preferRelativeResize="0"/>
          <p:nvPr/>
        </p:nvPicPr>
        <p:blipFill rotWithShape="1">
          <a:blip r:embed="rId4">
            <a:alphaModFix/>
          </a:blip>
          <a:srcRect b="0" l="0" r="0" t="0"/>
          <a:stretch/>
        </p:blipFill>
        <p:spPr>
          <a:xfrm>
            <a:off x="10128470" y="-2478"/>
            <a:ext cx="842833" cy="600718"/>
          </a:xfrm>
          <a:prstGeom prst="rect">
            <a:avLst/>
          </a:prstGeom>
          <a:noFill/>
          <a:ln>
            <a:noFill/>
          </a:ln>
        </p:spPr>
      </p:pic>
      <p:pic>
        <p:nvPicPr>
          <p:cNvPr id="841" name="Google Shape;841;p37"/>
          <p:cNvPicPr preferRelativeResize="0"/>
          <p:nvPr/>
        </p:nvPicPr>
        <p:blipFill rotWithShape="1">
          <a:blip r:embed="rId5">
            <a:alphaModFix/>
          </a:blip>
          <a:srcRect b="0" l="0" r="0" t="0"/>
          <a:stretch/>
        </p:blipFill>
        <p:spPr>
          <a:xfrm>
            <a:off x="11293156" y="11590"/>
            <a:ext cx="832485" cy="586650"/>
          </a:xfrm>
          <a:prstGeom prst="rect">
            <a:avLst/>
          </a:prstGeom>
          <a:noFill/>
          <a:ln>
            <a:noFill/>
          </a:ln>
        </p:spPr>
      </p:pic>
      <p:grpSp>
        <p:nvGrpSpPr>
          <p:cNvPr id="842" name="Google Shape;842;p37"/>
          <p:cNvGrpSpPr/>
          <p:nvPr/>
        </p:nvGrpSpPr>
        <p:grpSpPr>
          <a:xfrm>
            <a:off x="10454657" y="747771"/>
            <a:ext cx="1596167" cy="600718"/>
            <a:chOff x="8928520" y="1887794"/>
            <a:chExt cx="2042783" cy="768802"/>
          </a:xfrm>
        </p:grpSpPr>
        <p:sp>
          <p:nvSpPr>
            <p:cNvPr id="843" name="Google Shape;843;p37"/>
            <p:cNvSpPr/>
            <p:nvPr/>
          </p:nvSpPr>
          <p:spPr>
            <a:xfrm>
              <a:off x="8928520" y="1887794"/>
              <a:ext cx="2042783" cy="768802"/>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4" name="Google Shape;844;p37"/>
            <p:cNvPicPr preferRelativeResize="0"/>
            <p:nvPr/>
          </p:nvPicPr>
          <p:blipFill rotWithShape="1">
            <a:blip r:embed="rId6">
              <a:alphaModFix/>
            </a:blip>
            <a:srcRect b="31172" l="7768" r="5094" t="37556"/>
            <a:stretch/>
          </p:blipFill>
          <p:spPr>
            <a:xfrm>
              <a:off x="9065342" y="1966452"/>
              <a:ext cx="1779639" cy="690144"/>
            </a:xfrm>
            <a:prstGeom prst="rect">
              <a:avLst/>
            </a:prstGeom>
            <a:noFill/>
            <a:ln>
              <a:noFill/>
            </a:ln>
          </p:spPr>
        </p:pic>
      </p:grpSp>
      <p:sp>
        <p:nvSpPr>
          <p:cNvPr id="845" name="Google Shape;845;p37"/>
          <p:cNvSpPr/>
          <p:nvPr/>
        </p:nvSpPr>
        <p:spPr>
          <a:xfrm>
            <a:off x="1664687" y="2531407"/>
            <a:ext cx="341913" cy="1496321"/>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37"/>
          <p:cNvSpPr/>
          <p:nvPr/>
        </p:nvSpPr>
        <p:spPr>
          <a:xfrm>
            <a:off x="5404837" y="2531407"/>
            <a:ext cx="510139" cy="1496321"/>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37"/>
          <p:cNvSpPr/>
          <p:nvPr/>
        </p:nvSpPr>
        <p:spPr>
          <a:xfrm>
            <a:off x="3734787" y="2531407"/>
            <a:ext cx="510139" cy="1496321"/>
          </a:xfrm>
          <a:prstGeom prst="rect">
            <a:avLst/>
          </a:prstGeom>
          <a:solidFill>
            <a:srgbClr val="385623">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37"/>
          <p:cNvSpPr/>
          <p:nvPr/>
        </p:nvSpPr>
        <p:spPr>
          <a:xfrm>
            <a:off x="2165405" y="2531407"/>
            <a:ext cx="17139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37"/>
          <p:cNvSpPr/>
          <p:nvPr/>
        </p:nvSpPr>
        <p:spPr>
          <a:xfrm>
            <a:off x="2859639" y="2531407"/>
            <a:ext cx="171395"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37"/>
          <p:cNvSpPr/>
          <p:nvPr/>
        </p:nvSpPr>
        <p:spPr>
          <a:xfrm>
            <a:off x="4294706" y="2531407"/>
            <a:ext cx="119760" cy="1352740"/>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37"/>
          <p:cNvSpPr/>
          <p:nvPr/>
        </p:nvSpPr>
        <p:spPr>
          <a:xfrm>
            <a:off x="4449581" y="2531407"/>
            <a:ext cx="253555" cy="1352740"/>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37"/>
          <p:cNvSpPr/>
          <p:nvPr/>
        </p:nvSpPr>
        <p:spPr>
          <a:xfrm>
            <a:off x="4703135" y="2531407"/>
            <a:ext cx="177897"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37"/>
          <p:cNvSpPr/>
          <p:nvPr/>
        </p:nvSpPr>
        <p:spPr>
          <a:xfrm>
            <a:off x="7016750" y="2531407"/>
            <a:ext cx="184150" cy="907314"/>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37"/>
          <p:cNvSpPr/>
          <p:nvPr/>
        </p:nvSpPr>
        <p:spPr>
          <a:xfrm>
            <a:off x="7258183" y="2531407"/>
            <a:ext cx="184150" cy="965663"/>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37"/>
          <p:cNvSpPr/>
          <p:nvPr/>
        </p:nvSpPr>
        <p:spPr>
          <a:xfrm>
            <a:off x="3549727" y="2531406"/>
            <a:ext cx="171395" cy="1352741"/>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37"/>
          <p:cNvSpPr/>
          <p:nvPr/>
        </p:nvSpPr>
        <p:spPr>
          <a:xfrm>
            <a:off x="11505375" y="2531407"/>
            <a:ext cx="184150" cy="965663"/>
          </a:xfrm>
          <a:prstGeom prst="rect">
            <a:avLst/>
          </a:prstGeom>
          <a:solidFill>
            <a:srgbClr val="C55A11">
              <a:alpha val="14901"/>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7" name="Google Shape;857;p37"/>
          <p:cNvGrpSpPr/>
          <p:nvPr/>
        </p:nvGrpSpPr>
        <p:grpSpPr>
          <a:xfrm>
            <a:off x="1768611" y="3506695"/>
            <a:ext cx="8747776" cy="901398"/>
            <a:chOff x="1768611" y="4204172"/>
            <a:chExt cx="8747776" cy="692282"/>
          </a:xfrm>
        </p:grpSpPr>
        <p:cxnSp>
          <p:nvCxnSpPr>
            <p:cNvPr id="858" name="Google Shape;858;p37"/>
            <p:cNvCxnSpPr/>
            <p:nvPr/>
          </p:nvCxnSpPr>
          <p:spPr>
            <a:xfrm rot="10800000">
              <a:off x="1768611" y="4320117"/>
              <a:ext cx="0" cy="511606"/>
            </a:xfrm>
            <a:prstGeom prst="straightConnector1">
              <a:avLst/>
            </a:prstGeom>
            <a:noFill/>
            <a:ln cap="flat" cmpd="sng" w="28575">
              <a:solidFill>
                <a:srgbClr val="FF0000"/>
              </a:solidFill>
              <a:prstDash val="dot"/>
              <a:miter lim="800000"/>
              <a:headEnd len="sm" w="sm" type="none"/>
              <a:tailEnd len="med" w="med" type="triangle"/>
            </a:ln>
          </p:spPr>
        </p:cxnSp>
        <p:cxnSp>
          <p:nvCxnSpPr>
            <p:cNvPr id="859" name="Google Shape;859;p37"/>
            <p:cNvCxnSpPr/>
            <p:nvPr/>
          </p:nvCxnSpPr>
          <p:spPr>
            <a:xfrm rot="10800000">
              <a:off x="5010720" y="4204172"/>
              <a:ext cx="0" cy="511606"/>
            </a:xfrm>
            <a:prstGeom prst="straightConnector1">
              <a:avLst/>
            </a:prstGeom>
            <a:noFill/>
            <a:ln cap="flat" cmpd="sng" w="28575">
              <a:solidFill>
                <a:srgbClr val="FF0000"/>
              </a:solidFill>
              <a:prstDash val="dot"/>
              <a:miter lim="800000"/>
              <a:headEnd len="sm" w="sm" type="none"/>
              <a:tailEnd len="med" w="med" type="triangle"/>
            </a:ln>
          </p:spPr>
        </p:cxnSp>
        <p:cxnSp>
          <p:nvCxnSpPr>
            <p:cNvPr id="860" name="Google Shape;860;p37"/>
            <p:cNvCxnSpPr/>
            <p:nvPr/>
          </p:nvCxnSpPr>
          <p:spPr>
            <a:xfrm rot="10800000">
              <a:off x="10516387" y="4384848"/>
              <a:ext cx="0" cy="511606"/>
            </a:xfrm>
            <a:prstGeom prst="straightConnector1">
              <a:avLst/>
            </a:prstGeom>
            <a:noFill/>
            <a:ln cap="flat" cmpd="sng" w="28575">
              <a:solidFill>
                <a:srgbClr val="FF0000"/>
              </a:solidFill>
              <a:prstDash val="dot"/>
              <a:miter lim="800000"/>
              <a:headEnd len="sm" w="sm" type="none"/>
              <a:tailEnd len="med" w="med" type="triangle"/>
            </a:ln>
          </p:spPr>
        </p:cxnSp>
      </p:grpSp>
      <p:pic>
        <p:nvPicPr>
          <p:cNvPr id="861" name="Google Shape;861;p37"/>
          <p:cNvPicPr preferRelativeResize="0"/>
          <p:nvPr/>
        </p:nvPicPr>
        <p:blipFill rotWithShape="1">
          <a:blip r:embed="rId7">
            <a:alphaModFix/>
          </a:blip>
          <a:srcRect b="0" l="0" r="0" t="0"/>
          <a:stretch/>
        </p:blipFill>
        <p:spPr>
          <a:xfrm>
            <a:off x="4855193" y="4235033"/>
            <a:ext cx="368319" cy="1143059"/>
          </a:xfrm>
          <a:prstGeom prst="rect">
            <a:avLst/>
          </a:prstGeom>
          <a:noFill/>
          <a:ln>
            <a:noFill/>
          </a:ln>
        </p:spPr>
      </p:pic>
      <p:pic>
        <p:nvPicPr>
          <p:cNvPr id="862" name="Google Shape;862;p37"/>
          <p:cNvPicPr preferRelativeResize="0"/>
          <p:nvPr/>
        </p:nvPicPr>
        <p:blipFill rotWithShape="1">
          <a:blip r:embed="rId8">
            <a:alphaModFix/>
          </a:blip>
          <a:srcRect b="0" l="7530" r="0" t="0"/>
          <a:stretch/>
        </p:blipFill>
        <p:spPr>
          <a:xfrm>
            <a:off x="1603693" y="4323809"/>
            <a:ext cx="463899" cy="1454225"/>
          </a:xfrm>
          <a:prstGeom prst="rect">
            <a:avLst/>
          </a:prstGeom>
          <a:noFill/>
          <a:ln>
            <a:noFill/>
          </a:ln>
        </p:spPr>
      </p:pic>
      <p:pic>
        <p:nvPicPr>
          <p:cNvPr id="863" name="Google Shape;863;p37"/>
          <p:cNvPicPr preferRelativeResize="0"/>
          <p:nvPr/>
        </p:nvPicPr>
        <p:blipFill rotWithShape="1">
          <a:blip r:embed="rId9">
            <a:alphaModFix/>
          </a:blip>
          <a:srcRect b="0" l="0" r="0" t="0"/>
          <a:stretch/>
        </p:blipFill>
        <p:spPr>
          <a:xfrm>
            <a:off x="10279308" y="4449338"/>
            <a:ext cx="457223" cy="1009702"/>
          </a:xfrm>
          <a:prstGeom prst="rect">
            <a:avLst/>
          </a:prstGeom>
          <a:noFill/>
          <a:ln>
            <a:noFill/>
          </a:ln>
        </p:spPr>
      </p:pic>
      <p:sp>
        <p:nvSpPr>
          <p:cNvPr id="864" name="Google Shape;864;p37"/>
          <p:cNvSpPr txBox="1"/>
          <p:nvPr/>
        </p:nvSpPr>
        <p:spPr>
          <a:xfrm>
            <a:off x="318311" y="6110229"/>
            <a:ext cx="1160570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The dendrogram shows that TFs sharing </a:t>
            </a:r>
            <a:r>
              <a:rPr lang="en-GB" sz="1800">
                <a:solidFill>
                  <a:srgbClr val="8A9E7E"/>
                </a:solidFill>
                <a:latin typeface="Arial"/>
                <a:ea typeface="Arial"/>
                <a:cs typeface="Arial"/>
                <a:sym typeface="Arial"/>
              </a:rPr>
              <a:t>co-functional activities</a:t>
            </a:r>
            <a:r>
              <a:rPr lang="en-GB" sz="1800">
                <a:solidFill>
                  <a:schemeClr val="dk1"/>
                </a:solidFill>
                <a:latin typeface="Arial"/>
                <a:ea typeface="Arial"/>
                <a:cs typeface="Arial"/>
                <a:sym typeface="Arial"/>
              </a:rPr>
              <a:t> and those belonging to the </a:t>
            </a:r>
            <a:r>
              <a:rPr lang="en-GB" sz="1800">
                <a:solidFill>
                  <a:srgbClr val="BD6631"/>
                </a:solidFill>
                <a:latin typeface="Arial"/>
                <a:ea typeface="Arial"/>
                <a:cs typeface="Arial"/>
                <a:sym typeface="Arial"/>
              </a:rPr>
              <a:t>same family </a:t>
            </a:r>
            <a:r>
              <a:rPr lang="en-GB" sz="1800">
                <a:solidFill>
                  <a:schemeClr val="dk1"/>
                </a:solidFill>
                <a:latin typeface="Arial"/>
                <a:ea typeface="Arial"/>
                <a:cs typeface="Arial"/>
                <a:sym typeface="Arial"/>
              </a:rPr>
              <a:t>tend to group closely together. Additionally, it underscores </a:t>
            </a:r>
            <a:r>
              <a:rPr lang="en-GB" sz="1800">
                <a:solidFill>
                  <a:srgbClr val="C00000"/>
                </a:solidFill>
                <a:latin typeface="Arial"/>
                <a:ea typeface="Arial"/>
                <a:cs typeface="Arial"/>
                <a:sym typeface="Arial"/>
              </a:rPr>
              <a:t>unexpected TFs interconnections</a:t>
            </a:r>
            <a:r>
              <a:rPr lang="en-GB" sz="18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865" name="Google Shape;865;p37"/>
          <p:cNvPicPr preferRelativeResize="0"/>
          <p:nvPr/>
        </p:nvPicPr>
        <p:blipFill rotWithShape="1">
          <a:blip r:embed="rId10">
            <a:alphaModFix/>
          </a:blip>
          <a:srcRect b="0" l="0" r="0" t="0"/>
          <a:stretch/>
        </p:blipFill>
        <p:spPr>
          <a:xfrm rot="-1485115">
            <a:off x="51538" y="5834430"/>
            <a:ext cx="361388" cy="419254"/>
          </a:xfrm>
          <a:prstGeom prst="rect">
            <a:avLst/>
          </a:prstGeom>
          <a:noFill/>
          <a:ln>
            <a:noFill/>
          </a:ln>
        </p:spPr>
      </p:pic>
      <p:sp>
        <p:nvSpPr>
          <p:cNvPr id="866" name="Google Shape;866;p37"/>
          <p:cNvSpPr/>
          <p:nvPr/>
        </p:nvSpPr>
        <p:spPr>
          <a:xfrm>
            <a:off x="484094" y="6110229"/>
            <a:ext cx="11340352" cy="633600"/>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grpSp>
        <p:nvGrpSpPr>
          <p:cNvPr id="871" name="Google Shape;871;p38"/>
          <p:cNvGrpSpPr/>
          <p:nvPr/>
        </p:nvGrpSpPr>
        <p:grpSpPr>
          <a:xfrm>
            <a:off x="0" y="300"/>
            <a:ext cx="9954705" cy="901399"/>
            <a:chOff x="0" y="3475"/>
            <a:chExt cx="10528300" cy="668028"/>
          </a:xfrm>
        </p:grpSpPr>
        <p:sp>
          <p:nvSpPr>
            <p:cNvPr id="872" name="Google Shape;872;p38"/>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Motif Reshape Analysis to Highlight Transcription Factors with Greater Potential to Act as Chromatin Remodelers</a:t>
              </a:r>
              <a:endParaRPr sz="2800">
                <a:solidFill>
                  <a:schemeClr val="lt1"/>
                </a:solidFill>
                <a:latin typeface="Arial"/>
                <a:ea typeface="Arial"/>
                <a:cs typeface="Arial"/>
                <a:sym typeface="Arial"/>
              </a:endParaRPr>
            </a:p>
          </p:txBody>
        </p:sp>
        <p:sp>
          <p:nvSpPr>
            <p:cNvPr id="873" name="Google Shape;873;p38"/>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874" name="Google Shape;874;p38"/>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875" name="Google Shape;875;p38"/>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grpSp>
        <p:nvGrpSpPr>
          <p:cNvPr id="876" name="Google Shape;876;p38"/>
          <p:cNvGrpSpPr/>
          <p:nvPr/>
        </p:nvGrpSpPr>
        <p:grpSpPr>
          <a:xfrm>
            <a:off x="10454657" y="747771"/>
            <a:ext cx="1596167" cy="600718"/>
            <a:chOff x="8928520" y="1887794"/>
            <a:chExt cx="2042783" cy="768802"/>
          </a:xfrm>
        </p:grpSpPr>
        <p:sp>
          <p:nvSpPr>
            <p:cNvPr id="877" name="Google Shape;877;p38"/>
            <p:cNvSpPr/>
            <p:nvPr/>
          </p:nvSpPr>
          <p:spPr>
            <a:xfrm>
              <a:off x="8928520" y="1887794"/>
              <a:ext cx="2042783" cy="768802"/>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78" name="Google Shape;878;p38"/>
            <p:cNvPicPr preferRelativeResize="0"/>
            <p:nvPr/>
          </p:nvPicPr>
          <p:blipFill rotWithShape="1">
            <a:blip r:embed="rId5">
              <a:alphaModFix/>
            </a:blip>
            <a:srcRect b="31172" l="7768" r="5094" t="37556"/>
            <a:stretch/>
          </p:blipFill>
          <p:spPr>
            <a:xfrm>
              <a:off x="9065342" y="1966452"/>
              <a:ext cx="1779639" cy="690144"/>
            </a:xfrm>
            <a:prstGeom prst="rect">
              <a:avLst/>
            </a:prstGeom>
            <a:noFill/>
            <a:ln>
              <a:noFill/>
            </a:ln>
          </p:spPr>
        </p:pic>
      </p:grpSp>
      <p:pic>
        <p:nvPicPr>
          <p:cNvPr id="879" name="Google Shape;879;p38"/>
          <p:cNvPicPr preferRelativeResize="0"/>
          <p:nvPr/>
        </p:nvPicPr>
        <p:blipFill rotWithShape="1">
          <a:blip r:embed="rId6">
            <a:alphaModFix/>
          </a:blip>
          <a:srcRect b="16306" l="9966" r="7474" t="2520"/>
          <a:stretch/>
        </p:blipFill>
        <p:spPr>
          <a:xfrm>
            <a:off x="2309451" y="1120222"/>
            <a:ext cx="7819019" cy="5427724"/>
          </a:xfrm>
          <a:prstGeom prst="rect">
            <a:avLst/>
          </a:prstGeom>
          <a:noFill/>
          <a:ln>
            <a:noFill/>
          </a:ln>
        </p:spPr>
      </p:pic>
      <p:sp>
        <p:nvSpPr>
          <p:cNvPr id="880" name="Google Shape;880;p38"/>
          <p:cNvSpPr txBox="1"/>
          <p:nvPr/>
        </p:nvSpPr>
        <p:spPr>
          <a:xfrm>
            <a:off x="4875303" y="925885"/>
            <a:ext cx="6096000" cy="4565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GB" sz="1800">
                <a:solidFill>
                  <a:schemeClr val="dk1"/>
                </a:solidFill>
                <a:latin typeface="Arial"/>
                <a:ea typeface="Arial"/>
                <a:cs typeface="Arial"/>
                <a:sym typeface="Arial"/>
              </a:rPr>
              <a:t>S=</a:t>
            </a:r>
            <a:r>
              <a:rPr lang="en-GB" sz="1800">
                <a:solidFill>
                  <a:srgbClr val="38761D"/>
                </a:solidFill>
                <a:latin typeface="Arial"/>
                <a:ea typeface="Arial"/>
                <a:cs typeface="Arial"/>
                <a:sym typeface="Arial"/>
              </a:rPr>
              <a:t> </a:t>
            </a:r>
            <a:r>
              <a:rPr lang="en-GB" sz="1800">
                <a:solidFill>
                  <a:schemeClr val="dk1"/>
                </a:solidFill>
                <a:latin typeface="Arial"/>
                <a:ea typeface="Arial"/>
                <a:cs typeface="Arial"/>
                <a:sym typeface="Arial"/>
              </a:rPr>
              <a:t>Δ</a:t>
            </a:r>
            <a:r>
              <a:rPr b="1" lang="en-GB" sz="1800">
                <a:solidFill>
                  <a:srgbClr val="38761D"/>
                </a:solidFill>
                <a:latin typeface="Arial"/>
                <a:ea typeface="Arial"/>
                <a:cs typeface="Arial"/>
                <a:sym typeface="Arial"/>
              </a:rPr>
              <a:t>β1</a:t>
            </a:r>
            <a:r>
              <a:rPr b="1" baseline="-25000" lang="en-GB" sz="1800">
                <a:solidFill>
                  <a:schemeClr val="dk1"/>
                </a:solidFill>
                <a:latin typeface="Arial"/>
                <a:ea typeface="Arial"/>
                <a:cs typeface="Arial"/>
                <a:sym typeface="Arial"/>
              </a:rPr>
              <a:t>​</a:t>
            </a:r>
            <a:r>
              <a:rPr baseline="-25000" lang="en-GB" sz="1800">
                <a:solidFill>
                  <a:schemeClr val="dk1"/>
                </a:solidFill>
                <a:latin typeface="Arial"/>
                <a:ea typeface="Arial"/>
                <a:cs typeface="Arial"/>
                <a:sym typeface="Arial"/>
              </a:rPr>
              <a:t>expected </a:t>
            </a:r>
            <a:r>
              <a:rPr b="1" lang="en-GB" sz="1800">
                <a:solidFill>
                  <a:srgbClr val="38761D"/>
                </a:solidFill>
                <a:latin typeface="Arial"/>
                <a:ea typeface="Arial"/>
                <a:cs typeface="Arial"/>
                <a:sym typeface="Arial"/>
              </a:rPr>
              <a:t>-</a:t>
            </a:r>
            <a:r>
              <a:rPr lang="en-GB" sz="1800">
                <a:solidFill>
                  <a:schemeClr val="dk1"/>
                </a:solidFill>
                <a:latin typeface="Arial"/>
                <a:ea typeface="Arial"/>
                <a:cs typeface="Arial"/>
                <a:sym typeface="Arial"/>
              </a:rPr>
              <a:t>Δ</a:t>
            </a:r>
            <a:r>
              <a:rPr b="1" lang="en-GB" sz="1800">
                <a:solidFill>
                  <a:srgbClr val="38761D"/>
                </a:solidFill>
                <a:latin typeface="Arial"/>
                <a:ea typeface="Arial"/>
                <a:cs typeface="Arial"/>
                <a:sym typeface="Arial"/>
              </a:rPr>
              <a:t>β1</a:t>
            </a:r>
            <a:r>
              <a:rPr baseline="-25000" lang="en-GB" sz="1800">
                <a:solidFill>
                  <a:schemeClr val="dk1"/>
                </a:solidFill>
                <a:latin typeface="Arial"/>
                <a:ea typeface="Arial"/>
                <a:cs typeface="Arial"/>
                <a:sym typeface="Arial"/>
              </a:rPr>
              <a:t>observed </a:t>
            </a:r>
            <a:r>
              <a:rPr lang="en-GB" sz="18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grpSp>
        <p:nvGrpSpPr>
          <p:cNvPr id="885" name="Google Shape;885;p39"/>
          <p:cNvGrpSpPr/>
          <p:nvPr/>
        </p:nvGrpSpPr>
        <p:grpSpPr>
          <a:xfrm>
            <a:off x="0" y="300"/>
            <a:ext cx="9954705" cy="901399"/>
            <a:chOff x="0" y="3475"/>
            <a:chExt cx="10528300" cy="668028"/>
          </a:xfrm>
        </p:grpSpPr>
        <p:sp>
          <p:nvSpPr>
            <p:cNvPr id="886" name="Google Shape;886;p39"/>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Clustering Results from ATACseq and RNAseq Analyses are Not Statistically Similar</a:t>
              </a:r>
              <a:endParaRPr sz="2800">
                <a:solidFill>
                  <a:schemeClr val="lt1"/>
                </a:solidFill>
                <a:latin typeface="Arial"/>
                <a:ea typeface="Arial"/>
                <a:cs typeface="Arial"/>
                <a:sym typeface="Arial"/>
              </a:endParaRPr>
            </a:p>
          </p:txBody>
        </p:sp>
        <p:sp>
          <p:nvSpPr>
            <p:cNvPr id="887" name="Google Shape;887;p39"/>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888" name="Google Shape;888;p39"/>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889" name="Google Shape;889;p39"/>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890" name="Google Shape;890;p39"/>
          <p:cNvSpPr txBox="1"/>
          <p:nvPr/>
        </p:nvSpPr>
        <p:spPr>
          <a:xfrm>
            <a:off x="585155" y="5822737"/>
            <a:ext cx="11124243"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GB" sz="1800">
                <a:solidFill>
                  <a:schemeClr val="dk1"/>
                </a:solidFill>
                <a:latin typeface="Arial"/>
                <a:ea typeface="Arial"/>
                <a:cs typeface="Arial"/>
                <a:sym typeface="Arial"/>
              </a:rPr>
              <a:t>The results imply that the TF-induced regulatory landscapes, as captured by ATACseq and RNAseq represent different aspects of regulatory mechanisms. Yet, uncharacterized TF interactions were consistently observed at both levels</a:t>
            </a:r>
            <a:endParaRPr sz="1800">
              <a:solidFill>
                <a:schemeClr val="dk1"/>
              </a:solidFill>
              <a:latin typeface="Arial"/>
              <a:ea typeface="Arial"/>
              <a:cs typeface="Arial"/>
              <a:sym typeface="Arial"/>
            </a:endParaRPr>
          </a:p>
        </p:txBody>
      </p:sp>
      <p:pic>
        <p:nvPicPr>
          <p:cNvPr id="891" name="Google Shape;891;p39"/>
          <p:cNvPicPr preferRelativeResize="0"/>
          <p:nvPr/>
        </p:nvPicPr>
        <p:blipFill rotWithShape="1">
          <a:blip r:embed="rId5">
            <a:alphaModFix/>
          </a:blip>
          <a:srcRect b="0" l="0" r="0" t="0"/>
          <a:stretch/>
        </p:blipFill>
        <p:spPr>
          <a:xfrm rot="-1485115">
            <a:off x="210633" y="5550488"/>
            <a:ext cx="361388" cy="419254"/>
          </a:xfrm>
          <a:prstGeom prst="rect">
            <a:avLst/>
          </a:prstGeom>
          <a:noFill/>
          <a:ln>
            <a:noFill/>
          </a:ln>
        </p:spPr>
      </p:pic>
      <p:sp>
        <p:nvSpPr>
          <p:cNvPr id="892" name="Google Shape;892;p39"/>
          <p:cNvSpPr/>
          <p:nvPr/>
        </p:nvSpPr>
        <p:spPr>
          <a:xfrm>
            <a:off x="504103" y="5697494"/>
            <a:ext cx="11340352" cy="1015785"/>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93" name="Google Shape;893;p39"/>
          <p:cNvGrpSpPr/>
          <p:nvPr/>
        </p:nvGrpSpPr>
        <p:grpSpPr>
          <a:xfrm>
            <a:off x="683715" y="901699"/>
            <a:ext cx="9048842" cy="4779760"/>
            <a:chOff x="484093" y="1078860"/>
            <a:chExt cx="9559292" cy="5049389"/>
          </a:xfrm>
        </p:grpSpPr>
        <p:pic>
          <p:nvPicPr>
            <p:cNvPr id="894" name="Google Shape;894;p39"/>
            <p:cNvPicPr preferRelativeResize="0"/>
            <p:nvPr/>
          </p:nvPicPr>
          <p:blipFill rotWithShape="1">
            <a:blip r:embed="rId6">
              <a:alphaModFix/>
            </a:blip>
            <a:srcRect b="12235" l="0" r="0" t="12941"/>
            <a:stretch/>
          </p:blipFill>
          <p:spPr>
            <a:xfrm>
              <a:off x="484093" y="1078860"/>
              <a:ext cx="9559292" cy="5049389"/>
            </a:xfrm>
            <a:prstGeom prst="rect">
              <a:avLst/>
            </a:prstGeom>
            <a:noFill/>
            <a:ln>
              <a:noFill/>
            </a:ln>
          </p:spPr>
        </p:pic>
        <p:sp>
          <p:nvSpPr>
            <p:cNvPr id="895" name="Google Shape;895;p39"/>
            <p:cNvSpPr/>
            <p:nvPr/>
          </p:nvSpPr>
          <p:spPr>
            <a:xfrm>
              <a:off x="2029883" y="4176183"/>
              <a:ext cx="281517" cy="211667"/>
            </a:xfrm>
            <a:prstGeom prst="rect">
              <a:avLst/>
            </a:prstGeom>
            <a:solidFill>
              <a:srgbClr val="385623">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39"/>
            <p:cNvSpPr/>
            <p:nvPr/>
          </p:nvSpPr>
          <p:spPr>
            <a:xfrm>
              <a:off x="7681383" y="2766483"/>
              <a:ext cx="281517" cy="211667"/>
            </a:xfrm>
            <a:prstGeom prst="rect">
              <a:avLst/>
            </a:prstGeom>
            <a:solidFill>
              <a:srgbClr val="385623">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39"/>
            <p:cNvSpPr/>
            <p:nvPr/>
          </p:nvSpPr>
          <p:spPr>
            <a:xfrm>
              <a:off x="3604683" y="2766483"/>
              <a:ext cx="357717" cy="211667"/>
            </a:xfrm>
            <a:prstGeom prst="rect">
              <a:avLst/>
            </a:prstGeom>
            <a:solidFill>
              <a:srgbClr val="BF9000">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39"/>
            <p:cNvSpPr/>
            <p:nvPr/>
          </p:nvSpPr>
          <p:spPr>
            <a:xfrm>
              <a:off x="6284383" y="4176182"/>
              <a:ext cx="224367" cy="211667"/>
            </a:xfrm>
            <a:prstGeom prst="rect">
              <a:avLst/>
            </a:prstGeom>
            <a:solidFill>
              <a:srgbClr val="2F5496">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39"/>
            <p:cNvSpPr/>
            <p:nvPr/>
          </p:nvSpPr>
          <p:spPr>
            <a:xfrm>
              <a:off x="5749952" y="2766483"/>
              <a:ext cx="150369" cy="211667"/>
            </a:xfrm>
            <a:prstGeom prst="rect">
              <a:avLst/>
            </a:prstGeom>
            <a:solidFill>
              <a:srgbClr val="2F5496">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39"/>
            <p:cNvSpPr/>
            <p:nvPr/>
          </p:nvSpPr>
          <p:spPr>
            <a:xfrm>
              <a:off x="8757709" y="4176181"/>
              <a:ext cx="259292" cy="211667"/>
            </a:xfrm>
            <a:prstGeom prst="rect">
              <a:avLst/>
            </a:prstGeom>
            <a:solidFill>
              <a:srgbClr val="BF9000">
                <a:alpha val="20000"/>
              </a:srgbClr>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01" name="Google Shape;901;p39"/>
          <p:cNvGrpSpPr/>
          <p:nvPr/>
        </p:nvGrpSpPr>
        <p:grpSpPr>
          <a:xfrm>
            <a:off x="10327513" y="695117"/>
            <a:ext cx="1870366" cy="1278328"/>
            <a:chOff x="10128470" y="747771"/>
            <a:chExt cx="1870366" cy="1278328"/>
          </a:xfrm>
        </p:grpSpPr>
        <p:sp>
          <p:nvSpPr>
            <p:cNvPr id="902" name="Google Shape;902;p39"/>
            <p:cNvSpPr/>
            <p:nvPr/>
          </p:nvSpPr>
          <p:spPr>
            <a:xfrm>
              <a:off x="10194122" y="747771"/>
              <a:ext cx="1671896" cy="1262294"/>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03" name="Google Shape;903;p39"/>
            <p:cNvGrpSpPr/>
            <p:nvPr/>
          </p:nvGrpSpPr>
          <p:grpSpPr>
            <a:xfrm>
              <a:off x="10128470" y="901698"/>
              <a:ext cx="1870366" cy="1124401"/>
              <a:chOff x="4795632" y="4559568"/>
              <a:chExt cx="2042284" cy="1500787"/>
            </a:xfrm>
          </p:grpSpPr>
          <p:pic>
            <p:nvPicPr>
              <p:cNvPr id="904" name="Google Shape;904;p39"/>
              <p:cNvPicPr preferRelativeResize="0"/>
              <p:nvPr/>
            </p:nvPicPr>
            <p:blipFill rotWithShape="1">
              <a:blip r:embed="rId7">
                <a:alphaModFix/>
              </a:blip>
              <a:srcRect b="0" l="0" r="0" t="0"/>
              <a:stretch/>
            </p:blipFill>
            <p:spPr>
              <a:xfrm>
                <a:off x="5135414" y="5134665"/>
                <a:ext cx="1239170" cy="304160"/>
              </a:xfrm>
              <a:prstGeom prst="rect">
                <a:avLst/>
              </a:prstGeom>
              <a:noFill/>
              <a:ln>
                <a:noFill/>
              </a:ln>
            </p:spPr>
          </p:pic>
          <p:sp>
            <p:nvSpPr>
              <p:cNvPr id="905" name="Google Shape;905;p39"/>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906" name="Google Shape;906;p39"/>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907" name="Google Shape;907;p39"/>
              <p:cNvPicPr preferRelativeResize="0"/>
              <p:nvPr/>
            </p:nvPicPr>
            <p:blipFill rotWithShape="1">
              <a:blip r:embed="rId8">
                <a:alphaModFix/>
              </a:blip>
              <a:srcRect b="0" l="0" r="0" t="0"/>
              <a:stretch/>
            </p:blipFill>
            <p:spPr>
              <a:xfrm>
                <a:off x="4795632" y="5500374"/>
                <a:ext cx="2042284" cy="559981"/>
              </a:xfrm>
              <a:prstGeom prst="rect">
                <a:avLst/>
              </a:prstGeom>
              <a:noFill/>
              <a:ln>
                <a:noFill/>
              </a:ln>
            </p:spPr>
          </p:pic>
          <p:pic>
            <p:nvPicPr>
              <p:cNvPr id="908" name="Google Shape;908;p39"/>
              <p:cNvPicPr preferRelativeResize="0"/>
              <p:nvPr/>
            </p:nvPicPr>
            <p:blipFill rotWithShape="1">
              <a:blip r:embed="rId9">
                <a:alphaModFix/>
              </a:blip>
              <a:srcRect b="4900" l="10090" r="29125" t="0"/>
              <a:stretch/>
            </p:blipFill>
            <p:spPr>
              <a:xfrm>
                <a:off x="5173646" y="4765160"/>
                <a:ext cx="1192647" cy="425734"/>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66" name="Google Shape;166;p4"/>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67" name="Google Shape;167;p4"/>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Outline</a:t>
            </a:r>
            <a:endParaRPr b="1" i="0" sz="2800" u="none" cap="none" strike="noStrike">
              <a:solidFill>
                <a:schemeClr val="lt1"/>
              </a:solidFill>
              <a:latin typeface="Arial"/>
              <a:ea typeface="Arial"/>
              <a:cs typeface="Arial"/>
              <a:sym typeface="Arial"/>
            </a:endParaRPr>
          </a:p>
        </p:txBody>
      </p:sp>
      <p:sp>
        <p:nvSpPr>
          <p:cNvPr id="169" name="Google Shape;169;p4"/>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70" name="Google Shape;170;p4"/>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2" name="Shape 912"/>
        <p:cNvGrpSpPr/>
        <p:nvPr/>
      </p:nvGrpSpPr>
      <p:grpSpPr>
        <a:xfrm>
          <a:off x="0" y="0"/>
          <a:ext cx="0" cy="0"/>
          <a:chOff x="0" y="0"/>
          <a:chExt cx="0" cy="0"/>
        </a:xfrm>
      </p:grpSpPr>
      <p:grpSp>
        <p:nvGrpSpPr>
          <p:cNvPr id="913" name="Google Shape;913;p40"/>
          <p:cNvGrpSpPr/>
          <p:nvPr/>
        </p:nvGrpSpPr>
        <p:grpSpPr>
          <a:xfrm>
            <a:off x="0" y="300"/>
            <a:ext cx="9954705" cy="901399"/>
            <a:chOff x="0" y="3475"/>
            <a:chExt cx="10528300" cy="668028"/>
          </a:xfrm>
        </p:grpSpPr>
        <p:sp>
          <p:nvSpPr>
            <p:cNvPr id="914" name="Google Shape;914;p40"/>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Integrated TF Activity Scores at Transcriptional and Epigenetic Levels</a:t>
              </a:r>
              <a:endParaRPr sz="2800">
                <a:solidFill>
                  <a:schemeClr val="lt1"/>
                </a:solidFill>
                <a:latin typeface="Arial"/>
                <a:ea typeface="Arial"/>
                <a:cs typeface="Arial"/>
                <a:sym typeface="Arial"/>
              </a:endParaRPr>
            </a:p>
          </p:txBody>
        </p:sp>
        <p:sp>
          <p:nvSpPr>
            <p:cNvPr id="915" name="Google Shape;915;p40"/>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916" name="Google Shape;916;p40"/>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917" name="Google Shape;917;p40"/>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pic>
        <p:nvPicPr>
          <p:cNvPr descr="A graph of a graph showing a number of dots&#10;&#10;Description automatically generated with medium confidence" id="918" name="Google Shape;918;p40"/>
          <p:cNvPicPr preferRelativeResize="0"/>
          <p:nvPr/>
        </p:nvPicPr>
        <p:blipFill rotWithShape="1">
          <a:blip r:embed="rId5">
            <a:alphaModFix/>
          </a:blip>
          <a:srcRect b="28891" l="0" r="0" t="0"/>
          <a:stretch/>
        </p:blipFill>
        <p:spPr>
          <a:xfrm>
            <a:off x="3127542" y="1048130"/>
            <a:ext cx="5507068" cy="2762797"/>
          </a:xfrm>
          <a:prstGeom prst="rect">
            <a:avLst/>
          </a:prstGeom>
          <a:noFill/>
          <a:ln>
            <a:noFill/>
          </a:ln>
        </p:spPr>
      </p:pic>
      <p:pic>
        <p:nvPicPr>
          <p:cNvPr id="919" name="Google Shape;919;p40"/>
          <p:cNvPicPr preferRelativeResize="0"/>
          <p:nvPr/>
        </p:nvPicPr>
        <p:blipFill rotWithShape="1">
          <a:blip r:embed="rId6">
            <a:alphaModFix/>
          </a:blip>
          <a:srcRect b="20418" l="0" r="0" t="64647"/>
          <a:stretch/>
        </p:blipFill>
        <p:spPr>
          <a:xfrm>
            <a:off x="63302" y="4839511"/>
            <a:ext cx="12062339" cy="1270718"/>
          </a:xfrm>
          <a:prstGeom prst="rect">
            <a:avLst/>
          </a:prstGeom>
          <a:noFill/>
          <a:ln>
            <a:noFill/>
          </a:ln>
        </p:spPr>
      </p:pic>
      <p:pic>
        <p:nvPicPr>
          <p:cNvPr id="920" name="Google Shape;920;p40"/>
          <p:cNvPicPr preferRelativeResize="0"/>
          <p:nvPr/>
        </p:nvPicPr>
        <p:blipFill rotWithShape="1">
          <a:blip r:embed="rId7">
            <a:alphaModFix/>
          </a:blip>
          <a:srcRect b="0" l="0" r="0" t="0"/>
          <a:stretch/>
        </p:blipFill>
        <p:spPr>
          <a:xfrm>
            <a:off x="1069558" y="4002213"/>
            <a:ext cx="9091447" cy="600718"/>
          </a:xfrm>
          <a:prstGeom prst="rect">
            <a:avLst/>
          </a:prstGeom>
          <a:noFill/>
          <a:ln>
            <a:noFill/>
          </a:ln>
        </p:spPr>
      </p:pic>
      <p:grpSp>
        <p:nvGrpSpPr>
          <p:cNvPr id="921" name="Google Shape;921;p40"/>
          <p:cNvGrpSpPr/>
          <p:nvPr/>
        </p:nvGrpSpPr>
        <p:grpSpPr>
          <a:xfrm>
            <a:off x="10357973" y="834821"/>
            <a:ext cx="1870366" cy="1278328"/>
            <a:chOff x="10128470" y="747771"/>
            <a:chExt cx="1870366" cy="1278328"/>
          </a:xfrm>
        </p:grpSpPr>
        <p:sp>
          <p:nvSpPr>
            <p:cNvPr id="922" name="Google Shape;922;p40"/>
            <p:cNvSpPr/>
            <p:nvPr/>
          </p:nvSpPr>
          <p:spPr>
            <a:xfrm>
              <a:off x="10194122" y="747771"/>
              <a:ext cx="1671896" cy="1262294"/>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23" name="Google Shape;923;p40"/>
            <p:cNvGrpSpPr/>
            <p:nvPr/>
          </p:nvGrpSpPr>
          <p:grpSpPr>
            <a:xfrm>
              <a:off x="10128470" y="901698"/>
              <a:ext cx="1870366" cy="1124401"/>
              <a:chOff x="4795632" y="4559568"/>
              <a:chExt cx="2042284" cy="1500787"/>
            </a:xfrm>
          </p:grpSpPr>
          <p:pic>
            <p:nvPicPr>
              <p:cNvPr id="924" name="Google Shape;924;p40"/>
              <p:cNvPicPr preferRelativeResize="0"/>
              <p:nvPr/>
            </p:nvPicPr>
            <p:blipFill rotWithShape="1">
              <a:blip r:embed="rId8">
                <a:alphaModFix/>
              </a:blip>
              <a:srcRect b="0" l="0" r="0" t="0"/>
              <a:stretch/>
            </p:blipFill>
            <p:spPr>
              <a:xfrm>
                <a:off x="5135414" y="5134665"/>
                <a:ext cx="1239170" cy="304160"/>
              </a:xfrm>
              <a:prstGeom prst="rect">
                <a:avLst/>
              </a:prstGeom>
              <a:noFill/>
              <a:ln>
                <a:noFill/>
              </a:ln>
            </p:spPr>
          </p:pic>
          <p:sp>
            <p:nvSpPr>
              <p:cNvPr id="925" name="Google Shape;925;p40"/>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926" name="Google Shape;926;p40"/>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927" name="Google Shape;927;p40"/>
              <p:cNvPicPr preferRelativeResize="0"/>
              <p:nvPr/>
            </p:nvPicPr>
            <p:blipFill rotWithShape="1">
              <a:blip r:embed="rId9">
                <a:alphaModFix/>
              </a:blip>
              <a:srcRect b="0" l="0" r="0" t="0"/>
              <a:stretch/>
            </p:blipFill>
            <p:spPr>
              <a:xfrm>
                <a:off x="4795632" y="5500374"/>
                <a:ext cx="2042284" cy="559981"/>
              </a:xfrm>
              <a:prstGeom prst="rect">
                <a:avLst/>
              </a:prstGeom>
              <a:noFill/>
              <a:ln>
                <a:noFill/>
              </a:ln>
            </p:spPr>
          </p:pic>
          <p:pic>
            <p:nvPicPr>
              <p:cNvPr id="928" name="Google Shape;928;p40"/>
              <p:cNvPicPr preferRelativeResize="0"/>
              <p:nvPr/>
            </p:nvPicPr>
            <p:blipFill rotWithShape="1">
              <a:blip r:embed="rId10">
                <a:alphaModFix/>
              </a:blip>
              <a:srcRect b="4900" l="10090" r="29125" t="0"/>
              <a:stretch/>
            </p:blipFill>
            <p:spPr>
              <a:xfrm>
                <a:off x="5173646" y="4765160"/>
                <a:ext cx="1192647" cy="425734"/>
              </a:xfrm>
              <a:prstGeom prst="rect">
                <a:avLst/>
              </a:prstGeom>
              <a:noFill/>
              <a:ln>
                <a:noFill/>
              </a:ln>
            </p:spPr>
          </p:pic>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2" name="Shape 932"/>
        <p:cNvGrpSpPr/>
        <p:nvPr/>
      </p:nvGrpSpPr>
      <p:grpSpPr>
        <a:xfrm>
          <a:off x="0" y="0"/>
          <a:ext cx="0" cy="0"/>
          <a:chOff x="0" y="0"/>
          <a:chExt cx="0" cy="0"/>
        </a:xfrm>
      </p:grpSpPr>
      <p:grpSp>
        <p:nvGrpSpPr>
          <p:cNvPr id="933" name="Google Shape;933;p41"/>
          <p:cNvGrpSpPr/>
          <p:nvPr/>
        </p:nvGrpSpPr>
        <p:grpSpPr>
          <a:xfrm>
            <a:off x="0" y="300"/>
            <a:ext cx="9954705" cy="901399"/>
            <a:chOff x="0" y="3475"/>
            <a:chExt cx="10528300" cy="668028"/>
          </a:xfrm>
        </p:grpSpPr>
        <p:sp>
          <p:nvSpPr>
            <p:cNvPr id="934" name="Google Shape;934;p41"/>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Similarity Network Fusion as Multiomic Integration Tool </a:t>
              </a:r>
              <a:endParaRPr sz="2800">
                <a:solidFill>
                  <a:schemeClr val="lt1"/>
                </a:solidFill>
                <a:latin typeface="Arial"/>
                <a:ea typeface="Arial"/>
                <a:cs typeface="Arial"/>
                <a:sym typeface="Arial"/>
              </a:endParaRPr>
            </a:p>
          </p:txBody>
        </p:sp>
        <p:sp>
          <p:nvSpPr>
            <p:cNvPr id="935" name="Google Shape;935;p41"/>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936" name="Google Shape;936;p41"/>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937" name="Google Shape;937;p41"/>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grpSp>
        <p:nvGrpSpPr>
          <p:cNvPr id="938" name="Google Shape;938;p41"/>
          <p:cNvGrpSpPr/>
          <p:nvPr/>
        </p:nvGrpSpPr>
        <p:grpSpPr>
          <a:xfrm>
            <a:off x="10357973" y="834821"/>
            <a:ext cx="1870366" cy="1278328"/>
            <a:chOff x="10128470" y="747771"/>
            <a:chExt cx="1870366" cy="1278328"/>
          </a:xfrm>
        </p:grpSpPr>
        <p:sp>
          <p:nvSpPr>
            <p:cNvPr id="939" name="Google Shape;939;p41"/>
            <p:cNvSpPr/>
            <p:nvPr/>
          </p:nvSpPr>
          <p:spPr>
            <a:xfrm>
              <a:off x="10194122" y="747771"/>
              <a:ext cx="1671896" cy="1262294"/>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40" name="Google Shape;940;p41"/>
            <p:cNvGrpSpPr/>
            <p:nvPr/>
          </p:nvGrpSpPr>
          <p:grpSpPr>
            <a:xfrm>
              <a:off x="10128470" y="901698"/>
              <a:ext cx="1870366" cy="1124401"/>
              <a:chOff x="4795632" y="4559568"/>
              <a:chExt cx="2042284" cy="1500787"/>
            </a:xfrm>
          </p:grpSpPr>
          <p:pic>
            <p:nvPicPr>
              <p:cNvPr id="941" name="Google Shape;941;p41"/>
              <p:cNvPicPr preferRelativeResize="0"/>
              <p:nvPr/>
            </p:nvPicPr>
            <p:blipFill rotWithShape="1">
              <a:blip r:embed="rId5">
                <a:alphaModFix/>
              </a:blip>
              <a:srcRect b="0" l="0" r="0" t="0"/>
              <a:stretch/>
            </p:blipFill>
            <p:spPr>
              <a:xfrm>
                <a:off x="5135414" y="5134665"/>
                <a:ext cx="1239170" cy="304160"/>
              </a:xfrm>
              <a:prstGeom prst="rect">
                <a:avLst/>
              </a:prstGeom>
              <a:noFill/>
              <a:ln>
                <a:noFill/>
              </a:ln>
            </p:spPr>
          </p:pic>
          <p:sp>
            <p:nvSpPr>
              <p:cNvPr id="942" name="Google Shape;942;p41"/>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943" name="Google Shape;943;p41"/>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944" name="Google Shape;944;p41"/>
              <p:cNvPicPr preferRelativeResize="0"/>
              <p:nvPr/>
            </p:nvPicPr>
            <p:blipFill rotWithShape="1">
              <a:blip r:embed="rId6">
                <a:alphaModFix/>
              </a:blip>
              <a:srcRect b="0" l="0" r="0" t="0"/>
              <a:stretch/>
            </p:blipFill>
            <p:spPr>
              <a:xfrm>
                <a:off x="4795632" y="5500374"/>
                <a:ext cx="2042284" cy="559981"/>
              </a:xfrm>
              <a:prstGeom prst="rect">
                <a:avLst/>
              </a:prstGeom>
              <a:noFill/>
              <a:ln>
                <a:noFill/>
              </a:ln>
            </p:spPr>
          </p:pic>
          <p:pic>
            <p:nvPicPr>
              <p:cNvPr id="945" name="Google Shape;945;p41"/>
              <p:cNvPicPr preferRelativeResize="0"/>
              <p:nvPr/>
            </p:nvPicPr>
            <p:blipFill rotWithShape="1">
              <a:blip r:embed="rId7">
                <a:alphaModFix/>
              </a:blip>
              <a:srcRect b="4900" l="10090" r="29125" t="0"/>
              <a:stretch/>
            </p:blipFill>
            <p:spPr>
              <a:xfrm>
                <a:off x="5173646" y="4765160"/>
                <a:ext cx="1192647" cy="425734"/>
              </a:xfrm>
              <a:prstGeom prst="rect">
                <a:avLst/>
              </a:prstGeom>
              <a:noFill/>
              <a:ln>
                <a:noFill/>
              </a:ln>
            </p:spPr>
          </p:pic>
        </p:grpSp>
      </p:grpSp>
      <p:pic>
        <p:nvPicPr>
          <p:cNvPr descr="Figure 1" id="946" name="Google Shape;946;p41"/>
          <p:cNvPicPr preferRelativeResize="0"/>
          <p:nvPr/>
        </p:nvPicPr>
        <p:blipFill rotWithShape="1">
          <a:blip r:embed="rId8">
            <a:alphaModFix/>
          </a:blip>
          <a:srcRect b="0" l="0" r="0" t="0"/>
          <a:stretch/>
        </p:blipFill>
        <p:spPr>
          <a:xfrm>
            <a:off x="352414" y="1419615"/>
            <a:ext cx="9988052" cy="3391776"/>
          </a:xfrm>
          <a:prstGeom prst="rect">
            <a:avLst/>
          </a:prstGeom>
          <a:noFill/>
          <a:ln>
            <a:noFill/>
          </a:ln>
        </p:spPr>
      </p:pic>
      <p:sp>
        <p:nvSpPr>
          <p:cNvPr id="947" name="Google Shape;947;p41"/>
          <p:cNvSpPr txBox="1"/>
          <p:nvPr/>
        </p:nvSpPr>
        <p:spPr>
          <a:xfrm>
            <a:off x="84084" y="4901020"/>
            <a:ext cx="128961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GB" sz="1600">
                <a:solidFill>
                  <a:srgbClr val="222222"/>
                </a:solidFill>
                <a:latin typeface="Arial"/>
                <a:ea typeface="Arial"/>
                <a:cs typeface="Arial"/>
                <a:sym typeface="Arial"/>
              </a:rPr>
              <a:t>Wang, B., Mezlini, A., Demir, F. et al. Similarity network fusion for aggregating data types on a genomic scale. Nat Methods </a:t>
            </a:r>
            <a:r>
              <a:rPr b="1" i="1" lang="en-GB" sz="1600">
                <a:solidFill>
                  <a:srgbClr val="222222"/>
                </a:solidFill>
                <a:latin typeface="Arial"/>
                <a:ea typeface="Arial"/>
                <a:cs typeface="Arial"/>
                <a:sym typeface="Arial"/>
              </a:rPr>
              <a:t> </a:t>
            </a:r>
            <a:r>
              <a:rPr b="0" i="1" lang="en-GB" sz="1600">
                <a:solidFill>
                  <a:srgbClr val="222222"/>
                </a:solidFill>
                <a:latin typeface="Arial"/>
                <a:ea typeface="Arial"/>
                <a:cs typeface="Arial"/>
                <a:sym typeface="Arial"/>
              </a:rPr>
              <a:t>(2014).</a:t>
            </a:r>
            <a:endParaRPr i="1" sz="1600">
              <a:solidFill>
                <a:schemeClr val="dk1"/>
              </a:solidFill>
              <a:latin typeface="Calibri"/>
              <a:ea typeface="Calibri"/>
              <a:cs typeface="Calibri"/>
              <a:sym typeface="Calibri"/>
            </a:endParaRPr>
          </a:p>
        </p:txBody>
      </p:sp>
      <p:sp>
        <p:nvSpPr>
          <p:cNvPr id="948" name="Google Shape;948;p41"/>
          <p:cNvSpPr txBox="1"/>
          <p:nvPr/>
        </p:nvSpPr>
        <p:spPr>
          <a:xfrm>
            <a:off x="763102" y="5792055"/>
            <a:ext cx="110409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By utilizing multiomic data, we adjusted the SNF computational method to prioritize TFs not based on raw reads but relaying on their predominant effect on gene expression and chromatin accessibility </a:t>
            </a:r>
            <a:endParaRPr sz="1800">
              <a:solidFill>
                <a:schemeClr val="dk1"/>
              </a:solidFill>
              <a:latin typeface="Calibri"/>
              <a:ea typeface="Calibri"/>
              <a:cs typeface="Calibri"/>
              <a:sym typeface="Calibri"/>
            </a:endParaRPr>
          </a:p>
        </p:txBody>
      </p:sp>
      <p:sp>
        <p:nvSpPr>
          <p:cNvPr id="949" name="Google Shape;949;p41"/>
          <p:cNvSpPr/>
          <p:nvPr/>
        </p:nvSpPr>
        <p:spPr>
          <a:xfrm>
            <a:off x="763103" y="5754001"/>
            <a:ext cx="10840318" cy="705406"/>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red exclamation mark on a black background&#10;&#10;Description automatically generated" id="950" name="Google Shape;950;p41"/>
          <p:cNvPicPr preferRelativeResize="0"/>
          <p:nvPr/>
        </p:nvPicPr>
        <p:blipFill rotWithShape="1">
          <a:blip r:embed="rId9">
            <a:alphaModFix/>
          </a:blip>
          <a:srcRect b="0" l="0" r="0" t="0"/>
          <a:stretch/>
        </p:blipFill>
        <p:spPr>
          <a:xfrm>
            <a:off x="468401" y="5638085"/>
            <a:ext cx="294701" cy="4771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4" name="Shape 954"/>
        <p:cNvGrpSpPr/>
        <p:nvPr/>
      </p:nvGrpSpPr>
      <p:grpSpPr>
        <a:xfrm>
          <a:off x="0" y="0"/>
          <a:ext cx="0" cy="0"/>
          <a:chOff x="0" y="0"/>
          <a:chExt cx="0" cy="0"/>
        </a:xfrm>
      </p:grpSpPr>
      <p:grpSp>
        <p:nvGrpSpPr>
          <p:cNvPr id="955" name="Google Shape;955;p42"/>
          <p:cNvGrpSpPr/>
          <p:nvPr/>
        </p:nvGrpSpPr>
        <p:grpSpPr>
          <a:xfrm>
            <a:off x="0" y="300"/>
            <a:ext cx="9954705" cy="901399"/>
            <a:chOff x="0" y="3475"/>
            <a:chExt cx="10528300" cy="668028"/>
          </a:xfrm>
        </p:grpSpPr>
        <p:sp>
          <p:nvSpPr>
            <p:cNvPr id="956" name="Google Shape;956;p42"/>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Integrated Connectivity Network Demonstrating Known and Uncharacterized Transcription Factors Modules</a:t>
              </a:r>
              <a:endParaRPr sz="2800">
                <a:solidFill>
                  <a:schemeClr val="lt1"/>
                </a:solidFill>
                <a:latin typeface="Arial"/>
                <a:ea typeface="Arial"/>
                <a:cs typeface="Arial"/>
                <a:sym typeface="Arial"/>
              </a:endParaRPr>
            </a:p>
          </p:txBody>
        </p:sp>
        <p:sp>
          <p:nvSpPr>
            <p:cNvPr id="957" name="Google Shape;957;p42"/>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pic>
        <p:nvPicPr>
          <p:cNvPr id="958" name="Google Shape;958;p42"/>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959" name="Google Shape;959;p42"/>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grpSp>
        <p:nvGrpSpPr>
          <p:cNvPr id="960" name="Google Shape;960;p42"/>
          <p:cNvGrpSpPr/>
          <p:nvPr/>
        </p:nvGrpSpPr>
        <p:grpSpPr>
          <a:xfrm>
            <a:off x="10357973" y="834821"/>
            <a:ext cx="1870366" cy="1278328"/>
            <a:chOff x="10128470" y="747771"/>
            <a:chExt cx="1870366" cy="1278328"/>
          </a:xfrm>
        </p:grpSpPr>
        <p:sp>
          <p:nvSpPr>
            <p:cNvPr id="961" name="Google Shape;961;p42"/>
            <p:cNvSpPr/>
            <p:nvPr/>
          </p:nvSpPr>
          <p:spPr>
            <a:xfrm>
              <a:off x="10194122" y="747771"/>
              <a:ext cx="1671896" cy="1262294"/>
            </a:xfrm>
            <a:prstGeom prst="roundRect">
              <a:avLst>
                <a:gd fmla="val 16667" name="adj"/>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62" name="Google Shape;962;p42"/>
            <p:cNvGrpSpPr/>
            <p:nvPr/>
          </p:nvGrpSpPr>
          <p:grpSpPr>
            <a:xfrm>
              <a:off x="10128470" y="901698"/>
              <a:ext cx="1870366" cy="1124401"/>
              <a:chOff x="4795632" y="4559568"/>
              <a:chExt cx="2042284" cy="1500787"/>
            </a:xfrm>
          </p:grpSpPr>
          <p:pic>
            <p:nvPicPr>
              <p:cNvPr id="963" name="Google Shape;963;p42"/>
              <p:cNvPicPr preferRelativeResize="0"/>
              <p:nvPr/>
            </p:nvPicPr>
            <p:blipFill rotWithShape="1">
              <a:blip r:embed="rId5">
                <a:alphaModFix/>
              </a:blip>
              <a:srcRect b="0" l="0" r="0" t="0"/>
              <a:stretch/>
            </p:blipFill>
            <p:spPr>
              <a:xfrm>
                <a:off x="5135414" y="5134665"/>
                <a:ext cx="1239170" cy="304160"/>
              </a:xfrm>
              <a:prstGeom prst="rect">
                <a:avLst/>
              </a:prstGeom>
              <a:noFill/>
              <a:ln>
                <a:noFill/>
              </a:ln>
            </p:spPr>
          </p:pic>
          <p:sp>
            <p:nvSpPr>
              <p:cNvPr id="964" name="Google Shape;964;p42"/>
              <p:cNvSpPr txBox="1"/>
              <p:nvPr/>
            </p:nvSpPr>
            <p:spPr>
              <a:xfrm>
                <a:off x="5013723" y="4559568"/>
                <a:ext cx="15729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RNAseq</a:t>
                </a:r>
                <a:endParaRPr b="0" i="0" sz="1800" u="none" cap="none" strike="noStrike">
                  <a:solidFill>
                    <a:schemeClr val="dk1"/>
                  </a:solidFill>
                  <a:latin typeface="Calibri"/>
                  <a:ea typeface="Calibri"/>
                  <a:cs typeface="Calibri"/>
                  <a:sym typeface="Calibri"/>
                </a:endParaRPr>
              </a:p>
            </p:txBody>
          </p:sp>
          <p:sp>
            <p:nvSpPr>
              <p:cNvPr id="965" name="Google Shape;965;p42"/>
              <p:cNvSpPr txBox="1"/>
              <p:nvPr/>
            </p:nvSpPr>
            <p:spPr>
              <a:xfrm>
                <a:off x="5247223" y="5263391"/>
                <a:ext cx="115677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ATACseq</a:t>
                </a:r>
                <a:endParaRPr b="0" i="0" sz="1800" u="none" cap="none" strike="noStrike">
                  <a:solidFill>
                    <a:schemeClr val="dk1"/>
                  </a:solidFill>
                  <a:latin typeface="Calibri"/>
                  <a:ea typeface="Calibri"/>
                  <a:cs typeface="Calibri"/>
                  <a:sym typeface="Calibri"/>
                </a:endParaRPr>
              </a:p>
            </p:txBody>
          </p:sp>
          <p:pic>
            <p:nvPicPr>
              <p:cNvPr id="966" name="Google Shape;966;p42"/>
              <p:cNvPicPr preferRelativeResize="0"/>
              <p:nvPr/>
            </p:nvPicPr>
            <p:blipFill rotWithShape="1">
              <a:blip r:embed="rId6">
                <a:alphaModFix/>
              </a:blip>
              <a:srcRect b="0" l="0" r="0" t="0"/>
              <a:stretch/>
            </p:blipFill>
            <p:spPr>
              <a:xfrm>
                <a:off x="4795632" y="5500374"/>
                <a:ext cx="2042284" cy="559981"/>
              </a:xfrm>
              <a:prstGeom prst="rect">
                <a:avLst/>
              </a:prstGeom>
              <a:noFill/>
              <a:ln>
                <a:noFill/>
              </a:ln>
            </p:spPr>
          </p:pic>
          <p:pic>
            <p:nvPicPr>
              <p:cNvPr id="967" name="Google Shape;967;p42"/>
              <p:cNvPicPr preferRelativeResize="0"/>
              <p:nvPr/>
            </p:nvPicPr>
            <p:blipFill rotWithShape="1">
              <a:blip r:embed="rId7">
                <a:alphaModFix/>
              </a:blip>
              <a:srcRect b="4900" l="10090" r="29125" t="0"/>
              <a:stretch/>
            </p:blipFill>
            <p:spPr>
              <a:xfrm>
                <a:off x="5173646" y="4765160"/>
                <a:ext cx="1192647" cy="425734"/>
              </a:xfrm>
              <a:prstGeom prst="rect">
                <a:avLst/>
              </a:prstGeom>
              <a:noFill/>
              <a:ln>
                <a:noFill/>
              </a:ln>
            </p:spPr>
          </p:pic>
        </p:grpSp>
      </p:grpSp>
      <p:pic>
        <p:nvPicPr>
          <p:cNvPr id="968" name="Google Shape;968;p42"/>
          <p:cNvPicPr preferRelativeResize="0"/>
          <p:nvPr/>
        </p:nvPicPr>
        <p:blipFill rotWithShape="1">
          <a:blip r:embed="rId8">
            <a:alphaModFix/>
          </a:blip>
          <a:srcRect b="4416" l="16452" r="16479" t="4285"/>
          <a:stretch/>
        </p:blipFill>
        <p:spPr>
          <a:xfrm>
            <a:off x="0" y="988748"/>
            <a:ext cx="5900114" cy="5673070"/>
          </a:xfrm>
          <a:prstGeom prst="rect">
            <a:avLst/>
          </a:prstGeom>
          <a:noFill/>
          <a:ln>
            <a:noFill/>
          </a:ln>
        </p:spPr>
      </p:pic>
      <p:sp>
        <p:nvSpPr>
          <p:cNvPr id="969" name="Google Shape;969;p42"/>
          <p:cNvSpPr txBox="1"/>
          <p:nvPr/>
        </p:nvSpPr>
        <p:spPr>
          <a:xfrm>
            <a:off x="6418133" y="2405431"/>
            <a:ext cx="5412811" cy="427809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GB" sz="1600">
                <a:solidFill>
                  <a:schemeClr val="dk1"/>
                </a:solidFill>
                <a:latin typeface="Arial"/>
                <a:ea typeface="Arial"/>
                <a:cs typeface="Arial"/>
                <a:sym typeface="Arial"/>
              </a:rPr>
              <a:t>The results obtained allowed us to generate several critical biological observations.</a:t>
            </a:r>
            <a:endParaRPr/>
          </a:p>
          <a:p>
            <a:pPr indent="0" lvl="0" marL="0" marR="0" rtl="0" algn="just">
              <a:spcBef>
                <a:spcPts val="0"/>
              </a:spcBef>
              <a:spcAft>
                <a:spcPts val="0"/>
              </a:spcAft>
              <a:buNone/>
            </a:pPr>
            <a:r>
              <a:rPr lang="en-GB" sz="1600">
                <a:solidFill>
                  <a:schemeClr val="dk1"/>
                </a:solidFill>
                <a:latin typeface="Arial"/>
                <a:ea typeface="Arial"/>
                <a:cs typeface="Arial"/>
                <a:sym typeface="Arial"/>
              </a:rPr>
              <a:t> </a:t>
            </a:r>
            <a:endParaRPr/>
          </a:p>
          <a:p>
            <a:pPr indent="-342900" lvl="0" marL="342900" marR="0" rtl="0" algn="just">
              <a:spcBef>
                <a:spcPts val="0"/>
              </a:spcBef>
              <a:spcAft>
                <a:spcPts val="0"/>
              </a:spcAft>
              <a:buClr>
                <a:schemeClr val="dk1"/>
              </a:buClr>
              <a:buSzPts val="1600"/>
              <a:buFont typeface="Calibri"/>
              <a:buAutoNum type="arabicPeriod"/>
            </a:pPr>
            <a:r>
              <a:rPr lang="en-GB" sz="1600">
                <a:solidFill>
                  <a:schemeClr val="dk1"/>
                </a:solidFill>
                <a:latin typeface="Arial"/>
                <a:ea typeface="Arial"/>
                <a:cs typeface="Arial"/>
                <a:sym typeface="Arial"/>
              </a:rPr>
              <a:t>We showed that TFs are grouped in closer clusters when they induce similar signatures, either transcriptional (green lines), epigenetic (yellow), or both (blue). </a:t>
            </a:r>
            <a:endParaRPr/>
          </a:p>
          <a:p>
            <a:pPr indent="-241300" lvl="0" marL="342900" marR="0" rtl="0" algn="just">
              <a:spcBef>
                <a:spcPts val="0"/>
              </a:spcBef>
              <a:spcAft>
                <a:spcPts val="0"/>
              </a:spcAft>
              <a:buClr>
                <a:schemeClr val="dk1"/>
              </a:buClr>
              <a:buSzPts val="1600"/>
              <a:buFont typeface="Calibri"/>
              <a:buNone/>
            </a:pPr>
            <a:r>
              <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Calibri"/>
              <a:buAutoNum type="arabicPeriod"/>
            </a:pPr>
            <a:r>
              <a:rPr lang="en-GB" sz="1600">
                <a:solidFill>
                  <a:schemeClr val="dk1"/>
                </a:solidFill>
                <a:latin typeface="Arial"/>
                <a:ea typeface="Arial"/>
                <a:cs typeface="Arial"/>
                <a:sym typeface="Arial"/>
              </a:rPr>
              <a:t>Many TFs belonging to the same family, induced the same transcriptional and epigenetic</a:t>
            </a:r>
            <a:endParaRPr/>
          </a:p>
          <a:p>
            <a:pPr indent="-241300" lvl="0" marL="342900" marR="0" rtl="0" algn="just">
              <a:spcBef>
                <a:spcPts val="0"/>
              </a:spcBef>
              <a:spcAft>
                <a:spcPts val="0"/>
              </a:spcAft>
              <a:buClr>
                <a:schemeClr val="dk1"/>
              </a:buClr>
              <a:buSzPts val="1600"/>
              <a:buFont typeface="Calibri"/>
              <a:buNone/>
            </a:pPr>
            <a:r>
              <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Calibri"/>
              <a:buAutoNum type="arabicPeriod"/>
            </a:pPr>
            <a:r>
              <a:rPr lang="en-GB" sz="1600">
                <a:solidFill>
                  <a:schemeClr val="dk1"/>
                </a:solidFill>
                <a:latin typeface="Arial"/>
                <a:ea typeface="Arial"/>
                <a:cs typeface="Arial"/>
                <a:sym typeface="Arial"/>
              </a:rPr>
              <a:t>TFs were closely grouped into a single module by exerting similar biological functions, such as cardiac </a:t>
            </a:r>
            <a:endParaRPr/>
          </a:p>
          <a:p>
            <a:pPr indent="-241300" lvl="0" marL="342900" marR="0" rtl="0" algn="just">
              <a:spcBef>
                <a:spcPts val="0"/>
              </a:spcBef>
              <a:spcAft>
                <a:spcPts val="0"/>
              </a:spcAft>
              <a:buClr>
                <a:schemeClr val="dk1"/>
              </a:buClr>
              <a:buSzPts val="1600"/>
              <a:buFont typeface="Calibri"/>
              <a:buNone/>
            </a:pPr>
            <a:r>
              <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Calibri"/>
              <a:buAutoNum type="arabicPeriod"/>
            </a:pPr>
            <a:r>
              <a:rPr lang="en-GB" sz="1600">
                <a:solidFill>
                  <a:schemeClr val="dk1"/>
                </a:solidFill>
                <a:latin typeface="Arial"/>
                <a:ea typeface="Arial"/>
                <a:cs typeface="Arial"/>
                <a:sym typeface="Arial"/>
              </a:rPr>
              <a:t>We identified unexpected connections of TFs that were closely grouped within modules of known co-regulator TFs</a:t>
            </a:r>
            <a:endParaRPr sz="1600">
              <a:solidFill>
                <a:schemeClr val="dk1"/>
              </a:solidFill>
              <a:latin typeface="Calibri"/>
              <a:ea typeface="Calibri"/>
              <a:cs typeface="Calibri"/>
              <a:sym typeface="Calibri"/>
            </a:endParaRPr>
          </a:p>
        </p:txBody>
      </p:sp>
      <p:pic>
        <p:nvPicPr>
          <p:cNvPr id="970" name="Google Shape;970;p42"/>
          <p:cNvPicPr preferRelativeResize="0"/>
          <p:nvPr/>
        </p:nvPicPr>
        <p:blipFill rotWithShape="1">
          <a:blip r:embed="rId9">
            <a:alphaModFix/>
          </a:blip>
          <a:srcRect b="0" l="0" r="0" t="0"/>
          <a:stretch/>
        </p:blipFill>
        <p:spPr>
          <a:xfrm rot="-1485115">
            <a:off x="5985577" y="2044694"/>
            <a:ext cx="361388" cy="419254"/>
          </a:xfrm>
          <a:prstGeom prst="rect">
            <a:avLst/>
          </a:prstGeom>
          <a:noFill/>
          <a:ln>
            <a:noFill/>
          </a:ln>
        </p:spPr>
      </p:pic>
      <p:sp>
        <p:nvSpPr>
          <p:cNvPr id="971" name="Google Shape;971;p42"/>
          <p:cNvSpPr/>
          <p:nvPr/>
        </p:nvSpPr>
        <p:spPr>
          <a:xfrm>
            <a:off x="6291888" y="2193559"/>
            <a:ext cx="5833752" cy="4550270"/>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43"/>
          <p:cNvPicPr preferRelativeResize="0"/>
          <p:nvPr/>
        </p:nvPicPr>
        <p:blipFill rotWithShape="1">
          <a:blip r:embed="rId3">
            <a:alphaModFix/>
          </a:blip>
          <a:srcRect b="9409" l="9010" r="28593" t="6588"/>
          <a:stretch/>
        </p:blipFill>
        <p:spPr>
          <a:xfrm>
            <a:off x="113601" y="889001"/>
            <a:ext cx="6039549" cy="5670152"/>
          </a:xfrm>
          <a:prstGeom prst="rect">
            <a:avLst/>
          </a:prstGeom>
          <a:noFill/>
          <a:ln>
            <a:noFill/>
          </a:ln>
        </p:spPr>
      </p:pic>
      <p:sp>
        <p:nvSpPr>
          <p:cNvPr id="977" name="Google Shape;977;p43"/>
          <p:cNvSpPr/>
          <p:nvPr/>
        </p:nvSpPr>
        <p:spPr>
          <a:xfrm>
            <a:off x="4714875" y="939800"/>
            <a:ext cx="1181100" cy="317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78" name="Google Shape;978;p43"/>
          <p:cNvGrpSpPr/>
          <p:nvPr/>
        </p:nvGrpSpPr>
        <p:grpSpPr>
          <a:xfrm>
            <a:off x="0" y="300"/>
            <a:ext cx="10528300" cy="820435"/>
            <a:chOff x="0" y="3475"/>
            <a:chExt cx="10528300" cy="668028"/>
          </a:xfrm>
        </p:grpSpPr>
        <p:sp>
          <p:nvSpPr>
            <p:cNvPr id="979" name="Google Shape;979;p43"/>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A High-Throughput Immunofluorescence Assay to Capture Induced Morphological Changes</a:t>
              </a:r>
              <a:endParaRPr sz="2800">
                <a:solidFill>
                  <a:schemeClr val="lt1"/>
                </a:solidFill>
                <a:latin typeface="Arial"/>
                <a:ea typeface="Arial"/>
                <a:cs typeface="Arial"/>
                <a:sym typeface="Arial"/>
              </a:endParaRPr>
            </a:p>
          </p:txBody>
        </p:sp>
        <p:sp>
          <p:nvSpPr>
            <p:cNvPr id="980" name="Google Shape;980;p43"/>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grpSp>
      <p:pic>
        <p:nvPicPr>
          <p:cNvPr descr="Logo_Tigem_CMYK_no_descriptor.eps" id="981" name="Google Shape;981;p43"/>
          <p:cNvPicPr preferRelativeResize="0"/>
          <p:nvPr/>
        </p:nvPicPr>
        <p:blipFill rotWithShape="1">
          <a:blip r:embed="rId4">
            <a:alphaModFix/>
          </a:blip>
          <a:srcRect b="0" l="0" r="0" t="0"/>
          <a:stretch/>
        </p:blipFill>
        <p:spPr>
          <a:xfrm>
            <a:off x="10912833" y="97311"/>
            <a:ext cx="1016886" cy="725563"/>
          </a:xfrm>
          <a:prstGeom prst="rect">
            <a:avLst/>
          </a:prstGeom>
          <a:noFill/>
          <a:ln>
            <a:noFill/>
          </a:ln>
        </p:spPr>
      </p:pic>
      <p:grpSp>
        <p:nvGrpSpPr>
          <p:cNvPr id="982" name="Google Shape;982;p43"/>
          <p:cNvGrpSpPr/>
          <p:nvPr/>
        </p:nvGrpSpPr>
        <p:grpSpPr>
          <a:xfrm>
            <a:off x="10840110" y="939800"/>
            <a:ext cx="1162331" cy="894542"/>
            <a:chOff x="4816222" y="1546354"/>
            <a:chExt cx="1917026" cy="1475363"/>
          </a:xfrm>
        </p:grpSpPr>
        <p:sp>
          <p:nvSpPr>
            <p:cNvPr id="983" name="Google Shape;983;p43"/>
            <p:cNvSpPr/>
            <p:nvPr/>
          </p:nvSpPr>
          <p:spPr>
            <a:xfrm>
              <a:off x="4816222" y="1546354"/>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984" name="Google Shape;984;p43"/>
            <p:cNvPicPr preferRelativeResize="0"/>
            <p:nvPr/>
          </p:nvPicPr>
          <p:blipFill rotWithShape="1">
            <a:blip r:embed="rId5">
              <a:alphaModFix/>
            </a:blip>
            <a:srcRect b="0" l="0" r="0" t="0"/>
            <a:stretch/>
          </p:blipFill>
          <p:spPr>
            <a:xfrm>
              <a:off x="5026123" y="1716839"/>
              <a:ext cx="1489598" cy="1215198"/>
            </a:xfrm>
            <a:prstGeom prst="rect">
              <a:avLst/>
            </a:prstGeom>
            <a:noFill/>
            <a:ln>
              <a:noFill/>
            </a:ln>
          </p:spPr>
        </p:pic>
      </p:grpSp>
      <p:sp>
        <p:nvSpPr>
          <p:cNvPr id="985" name="Google Shape;985;p43"/>
          <p:cNvSpPr txBox="1"/>
          <p:nvPr/>
        </p:nvSpPr>
        <p:spPr>
          <a:xfrm>
            <a:off x="55546" y="6354246"/>
            <a:ext cx="60976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*Lorenzo Vacaro </a:t>
            </a:r>
            <a:endParaRPr/>
          </a:p>
        </p:txBody>
      </p:sp>
      <p:pic>
        <p:nvPicPr>
          <p:cNvPr id="986" name="Google Shape;986;p43"/>
          <p:cNvPicPr preferRelativeResize="0"/>
          <p:nvPr/>
        </p:nvPicPr>
        <p:blipFill rotWithShape="1">
          <a:blip r:embed="rId6">
            <a:alphaModFix/>
          </a:blip>
          <a:srcRect b="26352" l="0" r="69067" t="14797"/>
          <a:stretch/>
        </p:blipFill>
        <p:spPr>
          <a:xfrm>
            <a:off x="6225989" y="1257300"/>
            <a:ext cx="3107373" cy="4172957"/>
          </a:xfrm>
          <a:prstGeom prst="rect">
            <a:avLst/>
          </a:prstGeom>
          <a:noFill/>
          <a:ln>
            <a:noFill/>
          </a:ln>
        </p:spPr>
      </p:pic>
      <p:pic>
        <p:nvPicPr>
          <p:cNvPr id="987" name="Google Shape;987;p43"/>
          <p:cNvPicPr preferRelativeResize="0"/>
          <p:nvPr/>
        </p:nvPicPr>
        <p:blipFill rotWithShape="1">
          <a:blip r:embed="rId6">
            <a:alphaModFix/>
          </a:blip>
          <a:srcRect b="55707" l="84022" r="171" t="30765"/>
          <a:stretch/>
        </p:blipFill>
        <p:spPr>
          <a:xfrm>
            <a:off x="9170167" y="2207001"/>
            <a:ext cx="1665923" cy="1006402"/>
          </a:xfrm>
          <a:prstGeom prst="rect">
            <a:avLst/>
          </a:prstGeom>
          <a:noFill/>
          <a:ln>
            <a:noFill/>
          </a:ln>
        </p:spPr>
      </p:pic>
      <p:sp>
        <p:nvSpPr>
          <p:cNvPr id="988" name="Google Shape;988;p43"/>
          <p:cNvSpPr txBox="1"/>
          <p:nvPr/>
        </p:nvSpPr>
        <p:spPr>
          <a:xfrm>
            <a:off x="6334090" y="4685152"/>
            <a:ext cx="5557529"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GB" sz="1800">
                <a:solidFill>
                  <a:schemeClr val="dk1"/>
                </a:solidFill>
                <a:latin typeface="Arial"/>
                <a:ea typeface="Arial"/>
                <a:cs typeface="Arial"/>
                <a:sym typeface="Arial"/>
              </a:rPr>
              <a:t>The findings highlight a discrepancy between incomplete cellular phenolic levels and significant transcriptional changes induced by TFs, suggesting that more complex mechanisms may be involved in regulating phenolic biosynthesis.</a:t>
            </a:r>
            <a:endParaRPr sz="1800">
              <a:solidFill>
                <a:schemeClr val="dk1"/>
              </a:solidFill>
              <a:latin typeface="Calibri"/>
              <a:ea typeface="Calibri"/>
              <a:cs typeface="Calibri"/>
              <a:sym typeface="Calibri"/>
            </a:endParaRPr>
          </a:p>
        </p:txBody>
      </p:sp>
      <p:pic>
        <p:nvPicPr>
          <p:cNvPr id="989" name="Google Shape;989;p43"/>
          <p:cNvPicPr preferRelativeResize="0"/>
          <p:nvPr/>
        </p:nvPicPr>
        <p:blipFill rotWithShape="1">
          <a:blip r:embed="rId7">
            <a:alphaModFix/>
          </a:blip>
          <a:srcRect b="0" l="0" r="0" t="0"/>
          <a:stretch/>
        </p:blipFill>
        <p:spPr>
          <a:xfrm rot="-1485115">
            <a:off x="6153397" y="4175368"/>
            <a:ext cx="361388" cy="419254"/>
          </a:xfrm>
          <a:prstGeom prst="rect">
            <a:avLst/>
          </a:prstGeom>
          <a:noFill/>
          <a:ln>
            <a:noFill/>
          </a:ln>
        </p:spPr>
      </p:pic>
      <p:sp>
        <p:nvSpPr>
          <p:cNvPr id="990" name="Google Shape;990;p43"/>
          <p:cNvSpPr/>
          <p:nvPr/>
        </p:nvSpPr>
        <p:spPr>
          <a:xfrm>
            <a:off x="6334090" y="4659753"/>
            <a:ext cx="5595629" cy="1477328"/>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pSp>
        <p:nvGrpSpPr>
          <p:cNvPr id="995" name="Google Shape;995;p44"/>
          <p:cNvGrpSpPr/>
          <p:nvPr/>
        </p:nvGrpSpPr>
        <p:grpSpPr>
          <a:xfrm>
            <a:off x="0" y="300"/>
            <a:ext cx="10528300" cy="820435"/>
            <a:chOff x="0" y="3475"/>
            <a:chExt cx="10528300" cy="668028"/>
          </a:xfrm>
        </p:grpSpPr>
        <p:sp>
          <p:nvSpPr>
            <p:cNvPr id="996" name="Google Shape;996;p44"/>
            <p:cNvSpPr/>
            <p:nvPr/>
          </p:nvSpPr>
          <p:spPr>
            <a:xfrm>
              <a:off x="0" y="3475"/>
              <a:ext cx="10058400" cy="668027"/>
            </a:xfrm>
            <a:prstGeom prst="trapezoid">
              <a:avLst>
                <a:gd fmla="val 0" name="adj"/>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TF specific cellular morphology changes</a:t>
              </a:r>
              <a:endParaRPr/>
            </a:p>
          </p:txBody>
        </p:sp>
        <p:sp>
          <p:nvSpPr>
            <p:cNvPr id="997" name="Google Shape;997;p44"/>
            <p:cNvSpPr/>
            <p:nvPr/>
          </p:nvSpPr>
          <p:spPr>
            <a:xfrm rot="5400000">
              <a:off x="9959337" y="102540"/>
              <a:ext cx="668026" cy="469899"/>
            </a:xfrm>
            <a:prstGeom prst="rtTriangle">
              <a:avLst/>
            </a:prstGeom>
            <a:gradFill>
              <a:gsLst>
                <a:gs pos="0">
                  <a:srgbClr val="4C78C6"/>
                </a:gs>
                <a:gs pos="3000">
                  <a:srgbClr val="4C78C6"/>
                </a:gs>
                <a:gs pos="100000">
                  <a:srgbClr val="25437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grpSp>
      <p:pic>
        <p:nvPicPr>
          <p:cNvPr descr="Logo_Tigem_CMYK_no_descriptor.eps" id="998" name="Google Shape;998;p44"/>
          <p:cNvPicPr preferRelativeResize="0"/>
          <p:nvPr/>
        </p:nvPicPr>
        <p:blipFill rotWithShape="1">
          <a:blip r:embed="rId3">
            <a:alphaModFix/>
          </a:blip>
          <a:srcRect b="0" l="0" r="0" t="0"/>
          <a:stretch/>
        </p:blipFill>
        <p:spPr>
          <a:xfrm>
            <a:off x="10912833" y="97311"/>
            <a:ext cx="1016886" cy="725563"/>
          </a:xfrm>
          <a:prstGeom prst="rect">
            <a:avLst/>
          </a:prstGeom>
          <a:noFill/>
          <a:ln>
            <a:noFill/>
          </a:ln>
        </p:spPr>
      </p:pic>
      <p:grpSp>
        <p:nvGrpSpPr>
          <p:cNvPr id="999" name="Google Shape;999;p44"/>
          <p:cNvGrpSpPr/>
          <p:nvPr/>
        </p:nvGrpSpPr>
        <p:grpSpPr>
          <a:xfrm>
            <a:off x="10840110" y="939800"/>
            <a:ext cx="1162331" cy="894542"/>
            <a:chOff x="4816222" y="1546354"/>
            <a:chExt cx="1917026" cy="1475363"/>
          </a:xfrm>
        </p:grpSpPr>
        <p:sp>
          <p:nvSpPr>
            <p:cNvPr id="1000" name="Google Shape;1000;p44"/>
            <p:cNvSpPr/>
            <p:nvPr/>
          </p:nvSpPr>
          <p:spPr>
            <a:xfrm>
              <a:off x="4816222" y="1546354"/>
              <a:ext cx="1917026" cy="1475363"/>
            </a:xfrm>
            <a:prstGeom prst="roundRect">
              <a:avLst>
                <a:gd fmla="val 16667" name="adj"/>
              </a:avLst>
            </a:prstGeom>
            <a:solidFill>
              <a:srgbClr val="F2F2F2"/>
            </a:solidFill>
            <a:ln cap="flat" cmpd="sng" w="1905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001" name="Google Shape;1001;p44"/>
            <p:cNvPicPr preferRelativeResize="0"/>
            <p:nvPr/>
          </p:nvPicPr>
          <p:blipFill rotWithShape="1">
            <a:blip r:embed="rId4">
              <a:alphaModFix/>
            </a:blip>
            <a:srcRect b="0" l="0" r="0" t="0"/>
            <a:stretch/>
          </p:blipFill>
          <p:spPr>
            <a:xfrm>
              <a:off x="5026123" y="1716839"/>
              <a:ext cx="1489598" cy="1215198"/>
            </a:xfrm>
            <a:prstGeom prst="rect">
              <a:avLst/>
            </a:prstGeom>
            <a:noFill/>
            <a:ln>
              <a:noFill/>
            </a:ln>
          </p:spPr>
        </p:pic>
      </p:grpSp>
      <p:pic>
        <p:nvPicPr>
          <p:cNvPr descr="A picture containing text&#10;&#10;Description automatically generated" id="1002" name="Google Shape;1002;p44"/>
          <p:cNvPicPr preferRelativeResize="0"/>
          <p:nvPr/>
        </p:nvPicPr>
        <p:blipFill rotWithShape="1">
          <a:blip r:embed="rId5">
            <a:alphaModFix/>
          </a:blip>
          <a:srcRect b="0" l="0" r="0" t="0"/>
          <a:stretch/>
        </p:blipFill>
        <p:spPr>
          <a:xfrm>
            <a:off x="419707" y="1883335"/>
            <a:ext cx="11352586" cy="41382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45"/>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09" name="Google Shape;1009;p45"/>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10" name="Google Shape;1010;p45"/>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1012" name="Google Shape;1012;p45"/>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13" name="Google Shape;1013;p45"/>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14" name="Google Shape;1014;p45"/>
          <p:cNvSpPr/>
          <p:nvPr/>
        </p:nvSpPr>
        <p:spPr>
          <a:xfrm>
            <a:off x="105878" y="3799122"/>
            <a:ext cx="11713945" cy="2755681"/>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45"/>
          <p:cNvSpPr/>
          <p:nvPr/>
        </p:nvSpPr>
        <p:spPr>
          <a:xfrm>
            <a:off x="62739" y="2060028"/>
            <a:ext cx="11713945" cy="998849"/>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46"/>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22" name="Google Shape;1022;p46"/>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23" name="Google Shape;1023;p46"/>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Summary and Insights</a:t>
            </a:r>
            <a:endParaRPr b="1" sz="2800">
              <a:solidFill>
                <a:schemeClr val="lt1"/>
              </a:solidFill>
              <a:latin typeface="Arial"/>
              <a:ea typeface="Arial"/>
              <a:cs typeface="Arial"/>
              <a:sym typeface="Arial"/>
            </a:endParaRPr>
          </a:p>
        </p:txBody>
      </p:sp>
      <p:sp>
        <p:nvSpPr>
          <p:cNvPr id="1025" name="Google Shape;1025;p46"/>
          <p:cNvSpPr txBox="1"/>
          <p:nvPr/>
        </p:nvSpPr>
        <p:spPr>
          <a:xfrm>
            <a:off x="538552" y="870337"/>
            <a:ext cx="10711930" cy="59618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Our approach represents one, if not the only, case of side-by-side comparison of TF dosages within the same experimental setting.</a:t>
            </a:r>
            <a:endParaRPr/>
          </a:p>
          <a:p>
            <a:pPr indent="0" lvl="1" marL="457200" marR="0" rtl="0" algn="l">
              <a:lnSpc>
                <a:spcPct val="15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Addressed limitations of previous studies by accounting for pre-existing epigenetic states, offering insights more applicable to in vitro cellular conversion processes without promoting specific cellular fates.</a:t>
            </a:r>
            <a:endParaRPr/>
          </a:p>
          <a:p>
            <a:pPr indent="-285750" lvl="1" marL="742950"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184150" lvl="1" marL="742950" marR="0" rtl="0" algn="l">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Developed novel computational methods to extract crucial biological context from omics data, moving beyond primary information to highlight TF interconnectivity.</a:t>
            </a:r>
            <a:endParaRPr/>
          </a:p>
          <a:p>
            <a:pPr indent="-184150" lvl="1" marL="742950" marR="0" rtl="0" algn="l">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Successfully distinguished paralog genes from those maintaining identical biological functions, demonstrating the effectiveness of the screening approach for characterizing TF </a:t>
            </a:r>
            <a:r>
              <a:rPr b="0" i="0" lang="en-GB" sz="1600" u="none" cap="none" strike="noStrike">
                <a:solidFill>
                  <a:srgbClr val="F9F9F9"/>
                </a:solidFill>
                <a:latin typeface="Arial"/>
                <a:ea typeface="Arial"/>
                <a:cs typeface="Arial"/>
                <a:sym typeface="Arial"/>
              </a:rPr>
              <a:t>functionalities and uncovering novel interconnections.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47"/>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32" name="Google Shape;1032;p47"/>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33" name="Google Shape;1033;p47"/>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Prospective</a:t>
            </a:r>
            <a:endParaRPr b="1" sz="2800">
              <a:solidFill>
                <a:schemeClr val="lt1"/>
              </a:solidFill>
              <a:latin typeface="Arial"/>
              <a:ea typeface="Arial"/>
              <a:cs typeface="Arial"/>
              <a:sym typeface="Arial"/>
            </a:endParaRPr>
          </a:p>
        </p:txBody>
      </p:sp>
      <p:sp>
        <p:nvSpPr>
          <p:cNvPr id="1035" name="Google Shape;1035;p47"/>
          <p:cNvSpPr txBox="1"/>
          <p:nvPr/>
        </p:nvSpPr>
        <p:spPr>
          <a:xfrm>
            <a:off x="538552" y="870337"/>
            <a:ext cx="10711930" cy="5084662"/>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Completing the exploratory phase across all 277 selected TFs</a:t>
            </a:r>
            <a:r>
              <a:rPr b="0" i="0" lang="en-GB" sz="1600" u="none" cap="none" strike="noStrike">
                <a:solidFill>
                  <a:schemeClr val="dk1"/>
                </a:solidFill>
                <a:latin typeface="Arial"/>
                <a:ea typeface="Arial"/>
                <a:cs typeface="Arial"/>
                <a:sym typeface="Arial"/>
              </a:rPr>
              <a:t>.</a:t>
            </a:r>
            <a:endParaRPr/>
          </a:p>
          <a:p>
            <a:pPr indent="0" lvl="1" marL="457200" marR="0" rtl="0" algn="l">
              <a:lnSpc>
                <a:spcPct val="15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Complete the </a:t>
            </a:r>
            <a:r>
              <a:rPr b="0" i="0" lang="en-GB" sz="1800" u="none" cap="none" strike="noStrike">
                <a:solidFill>
                  <a:schemeClr val="dk1"/>
                </a:solidFill>
                <a:latin typeface="Arial"/>
                <a:ea typeface="Arial"/>
                <a:cs typeface="Arial"/>
                <a:sym typeface="Arial"/>
              </a:rPr>
              <a:t>analyses the morphological changes to provide additional impetus to precise the concluded multiomic TF connectivity network.</a:t>
            </a:r>
            <a:endParaRPr b="0" i="0" sz="1600" u="none" cap="none" strike="noStrike">
              <a:solidFill>
                <a:srgbClr val="000000"/>
              </a:solidFill>
              <a:latin typeface="Arial"/>
              <a:ea typeface="Arial"/>
              <a:cs typeface="Arial"/>
              <a:sym typeface="Arial"/>
            </a:endParaRPr>
          </a:p>
          <a:p>
            <a:pPr indent="-184150" lvl="1" marL="742950" marR="0" rtl="0" algn="l">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Complete TF combinatorial assays </a:t>
            </a:r>
            <a:r>
              <a:rPr b="0" i="0" lang="en-GB" sz="1800" u="none" cap="none" strike="noStrike">
                <a:solidFill>
                  <a:schemeClr val="dk1"/>
                </a:solidFill>
                <a:latin typeface="Arial"/>
                <a:ea typeface="Arial"/>
                <a:cs typeface="Arial"/>
                <a:sym typeface="Arial"/>
              </a:rPr>
              <a:t>to improve cellular reprogramming in vitro toward a myogenic and cardiac fate. </a:t>
            </a:r>
            <a:endParaRPr b="0" i="0" sz="1600" u="none" cap="none" strike="noStrike">
              <a:solidFill>
                <a:schemeClr val="dk1"/>
              </a:solidFill>
              <a:latin typeface="Arial"/>
              <a:ea typeface="Arial"/>
              <a:cs typeface="Arial"/>
              <a:sym typeface="Arial"/>
            </a:endParaRPr>
          </a:p>
          <a:p>
            <a:pPr indent="-285750" lvl="1" marL="742950" marR="0" rtl="0" algn="l">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Successfully distinguished paralog genes from those maintaining identical biological functions, demonstrating the effectiveness of the screening approach for characterizing TF </a:t>
            </a:r>
            <a:r>
              <a:rPr b="0" i="0" lang="en-GB" sz="1600" u="none" cap="none" strike="noStrike">
                <a:solidFill>
                  <a:srgbClr val="F9F9F9"/>
                </a:solidFill>
                <a:latin typeface="Arial"/>
                <a:ea typeface="Arial"/>
                <a:cs typeface="Arial"/>
                <a:sym typeface="Arial"/>
              </a:rPr>
              <a:t>functionalities and uncovering novel interconnections.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48"/>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42" name="Google Shape;1042;p48"/>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43" name="Google Shape;1043;p48"/>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1045" name="Google Shape;1045;p48"/>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46" name="Google Shape;1046;p48"/>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47" name="Google Shape;1047;p48"/>
          <p:cNvSpPr/>
          <p:nvPr/>
        </p:nvSpPr>
        <p:spPr>
          <a:xfrm>
            <a:off x="239027" y="870337"/>
            <a:ext cx="11713945" cy="291645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49"/>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54" name="Google Shape;1054;p49"/>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55" name="Google Shape;1055;p49"/>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1057" name="Google Shape;1057;p49"/>
          <p:cNvSpPr txBox="1"/>
          <p:nvPr/>
        </p:nvSpPr>
        <p:spPr>
          <a:xfrm>
            <a:off x="647415" y="925020"/>
            <a:ext cx="10711930" cy="1114408"/>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p:txBody>
      </p:sp>
      <p:pic>
        <p:nvPicPr>
          <p:cNvPr id="1058" name="Google Shape;1058;p49"/>
          <p:cNvPicPr preferRelativeResize="0"/>
          <p:nvPr/>
        </p:nvPicPr>
        <p:blipFill rotWithShape="1">
          <a:blip r:embed="rId5">
            <a:alphaModFix/>
          </a:blip>
          <a:srcRect b="39482" l="0" r="0" t="37168"/>
          <a:stretch/>
        </p:blipFill>
        <p:spPr>
          <a:xfrm>
            <a:off x="2272181" y="4686079"/>
            <a:ext cx="6592419" cy="2171921"/>
          </a:xfrm>
          <a:prstGeom prst="rect">
            <a:avLst/>
          </a:prstGeom>
          <a:noFill/>
          <a:ln>
            <a:noFill/>
          </a:ln>
        </p:spPr>
      </p:pic>
      <p:sp>
        <p:nvSpPr>
          <p:cNvPr id="1059" name="Google Shape;1059;p49"/>
          <p:cNvSpPr txBox="1"/>
          <p:nvPr/>
        </p:nvSpPr>
        <p:spPr>
          <a:xfrm>
            <a:off x="654424" y="2351964"/>
            <a:ext cx="9746876" cy="212506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GB" sz="1800" u="none" strike="noStrike">
                <a:solidFill>
                  <a:srgbClr val="000000"/>
                </a:solidFill>
                <a:latin typeface="Arial"/>
                <a:ea typeface="Arial"/>
                <a:cs typeface="Arial"/>
                <a:sym typeface="Arial"/>
              </a:rPr>
              <a:t>In this study, we developed a cost-effective clinical workflow combining spatial transcriptomics, clinical-grade RNAseq, and IHC to analyze TNBC at a spatial level focusing on PD-L1 status. This allowed us to explore sub-tumoral variations, understand tumor-microenvironment interactions, and identify LY6D as a novel diagnostic marker potentially complementing conventional PD-L1 test.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5"/>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77" name="Google Shape;177;p5"/>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78" name="Google Shape;178;p5"/>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Outline</a:t>
            </a:r>
            <a:endParaRPr b="1" i="0" sz="2800" u="none" cap="none" strike="noStrike">
              <a:solidFill>
                <a:schemeClr val="lt1"/>
              </a:solidFill>
              <a:latin typeface="Arial"/>
              <a:ea typeface="Arial"/>
              <a:cs typeface="Arial"/>
              <a:sym typeface="Arial"/>
            </a:endParaRPr>
          </a:p>
        </p:txBody>
      </p:sp>
      <p:sp>
        <p:nvSpPr>
          <p:cNvPr id="180" name="Google Shape;180;p5"/>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81" name="Google Shape;181;p5"/>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82" name="Google Shape;182;p5"/>
          <p:cNvSpPr/>
          <p:nvPr/>
        </p:nvSpPr>
        <p:spPr>
          <a:xfrm>
            <a:off x="105878" y="3638348"/>
            <a:ext cx="11713945" cy="291645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0"/>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66" name="Google Shape;1066;p50"/>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67" name="Google Shape;1067;p50"/>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1069" name="Google Shape;1069;p50"/>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70" name="Google Shape;1070;p50"/>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071" name="Google Shape;1071;p50"/>
          <p:cNvSpPr/>
          <p:nvPr/>
        </p:nvSpPr>
        <p:spPr>
          <a:xfrm>
            <a:off x="239027" y="870337"/>
            <a:ext cx="11713945" cy="291645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50"/>
          <p:cNvSpPr/>
          <p:nvPr/>
        </p:nvSpPr>
        <p:spPr>
          <a:xfrm>
            <a:off x="538552" y="5399772"/>
            <a:ext cx="11713945" cy="137741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51"/>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079" name="Google Shape;1079;p51"/>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080" name="Google Shape;1080;p51"/>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TNBC Aggressiveness and Prognosis</a:t>
            </a:r>
            <a:endParaRPr/>
          </a:p>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pic>
        <p:nvPicPr>
          <p:cNvPr id="1082" name="Google Shape;1082;p51"/>
          <p:cNvPicPr preferRelativeResize="0"/>
          <p:nvPr/>
        </p:nvPicPr>
        <p:blipFill rotWithShape="1">
          <a:blip r:embed="rId5">
            <a:alphaModFix/>
          </a:blip>
          <a:srcRect b="0" l="0" r="0" t="0"/>
          <a:stretch/>
        </p:blipFill>
        <p:spPr>
          <a:xfrm>
            <a:off x="2859753" y="1989930"/>
            <a:ext cx="6445250" cy="3364829"/>
          </a:xfrm>
          <a:prstGeom prst="rect">
            <a:avLst/>
          </a:prstGeom>
          <a:noFill/>
          <a:ln>
            <a:noFill/>
          </a:ln>
        </p:spPr>
      </p:pic>
      <p:sp>
        <p:nvSpPr>
          <p:cNvPr id="1083" name="Google Shape;1083;p51"/>
          <p:cNvSpPr txBox="1"/>
          <p:nvPr/>
        </p:nvSpPr>
        <p:spPr>
          <a:xfrm>
            <a:off x="177800" y="4583750"/>
            <a:ext cx="2384425"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TNBC is an aggressive type accounted for 10% of all breast cancer diagnoses</a:t>
            </a:r>
            <a:endParaRPr sz="1800">
              <a:solidFill>
                <a:schemeClr val="dk1"/>
              </a:solidFill>
              <a:latin typeface="Calibri"/>
              <a:ea typeface="Calibri"/>
              <a:cs typeface="Calibri"/>
              <a:sym typeface="Calibri"/>
            </a:endParaRPr>
          </a:p>
        </p:txBody>
      </p:sp>
      <p:grpSp>
        <p:nvGrpSpPr>
          <p:cNvPr id="1084" name="Google Shape;1084;p51"/>
          <p:cNvGrpSpPr/>
          <p:nvPr/>
        </p:nvGrpSpPr>
        <p:grpSpPr>
          <a:xfrm>
            <a:off x="88900" y="1213009"/>
            <a:ext cx="2546349" cy="4808954"/>
            <a:chOff x="88900" y="1213009"/>
            <a:chExt cx="2546349" cy="4808954"/>
          </a:xfrm>
        </p:grpSpPr>
        <p:grpSp>
          <p:nvGrpSpPr>
            <p:cNvPr id="1085" name="Google Shape;1085;p51"/>
            <p:cNvGrpSpPr/>
            <p:nvPr/>
          </p:nvGrpSpPr>
          <p:grpSpPr>
            <a:xfrm>
              <a:off x="88900" y="1213009"/>
              <a:ext cx="2546349" cy="1200329"/>
              <a:chOff x="88900" y="1299345"/>
              <a:chExt cx="2546349" cy="1200329"/>
            </a:xfrm>
          </p:grpSpPr>
          <p:sp>
            <p:nvSpPr>
              <p:cNvPr id="1086" name="Google Shape;1086;p51"/>
              <p:cNvSpPr txBox="1"/>
              <p:nvPr/>
            </p:nvSpPr>
            <p:spPr>
              <a:xfrm>
                <a:off x="88900" y="1436201"/>
                <a:ext cx="254634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Poorer prognosis compared to other breast cancer subtypes</a:t>
                </a:r>
                <a:endParaRPr sz="1800">
                  <a:solidFill>
                    <a:schemeClr val="dk1"/>
                  </a:solidFill>
                  <a:latin typeface="Calibri"/>
                  <a:ea typeface="Calibri"/>
                  <a:cs typeface="Calibri"/>
                  <a:sym typeface="Calibri"/>
                </a:endParaRPr>
              </a:p>
            </p:txBody>
          </p:sp>
          <p:sp>
            <p:nvSpPr>
              <p:cNvPr id="1087" name="Google Shape;1087;p51"/>
              <p:cNvSpPr/>
              <p:nvPr/>
            </p:nvSpPr>
            <p:spPr>
              <a:xfrm>
                <a:off x="142371" y="1299345"/>
                <a:ext cx="2423029" cy="1200329"/>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88" name="Google Shape;1088;p51"/>
            <p:cNvGrpSpPr/>
            <p:nvPr/>
          </p:nvGrpSpPr>
          <p:grpSpPr>
            <a:xfrm>
              <a:off x="88900" y="2871476"/>
              <a:ext cx="2546349" cy="1200329"/>
              <a:chOff x="88900" y="2871476"/>
              <a:chExt cx="2546349" cy="1200329"/>
            </a:xfrm>
          </p:grpSpPr>
          <p:sp>
            <p:nvSpPr>
              <p:cNvPr id="1089" name="Google Shape;1089;p51"/>
              <p:cNvSpPr txBox="1"/>
              <p:nvPr/>
            </p:nvSpPr>
            <p:spPr>
              <a:xfrm>
                <a:off x="88900" y="2871476"/>
                <a:ext cx="254634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Exhibiting lower overall survival rates and a higher recurrence frequency</a:t>
                </a:r>
                <a:endParaRPr sz="1800">
                  <a:solidFill>
                    <a:schemeClr val="dk1"/>
                  </a:solidFill>
                  <a:latin typeface="Calibri"/>
                  <a:ea typeface="Calibri"/>
                  <a:cs typeface="Calibri"/>
                  <a:sym typeface="Calibri"/>
                </a:endParaRPr>
              </a:p>
            </p:txBody>
          </p:sp>
          <p:sp>
            <p:nvSpPr>
              <p:cNvPr id="1090" name="Google Shape;1090;p51"/>
              <p:cNvSpPr/>
              <p:nvPr/>
            </p:nvSpPr>
            <p:spPr>
              <a:xfrm>
                <a:off x="150559" y="2871476"/>
                <a:ext cx="2423029" cy="1200329"/>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91" name="Google Shape;1091;p51"/>
            <p:cNvSpPr/>
            <p:nvPr/>
          </p:nvSpPr>
          <p:spPr>
            <a:xfrm>
              <a:off x="150560" y="4583750"/>
              <a:ext cx="2423029" cy="1438213"/>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92" name="Google Shape;1092;p51"/>
          <p:cNvGrpSpPr/>
          <p:nvPr/>
        </p:nvGrpSpPr>
        <p:grpSpPr>
          <a:xfrm>
            <a:off x="9529508" y="1888005"/>
            <a:ext cx="2556381" cy="3458962"/>
            <a:chOff x="9529508" y="1213009"/>
            <a:chExt cx="2556381" cy="3458962"/>
          </a:xfrm>
        </p:grpSpPr>
        <p:grpSp>
          <p:nvGrpSpPr>
            <p:cNvPr id="1093" name="Google Shape;1093;p51"/>
            <p:cNvGrpSpPr/>
            <p:nvPr/>
          </p:nvGrpSpPr>
          <p:grpSpPr>
            <a:xfrm>
              <a:off x="9529508" y="1213009"/>
              <a:ext cx="2556381" cy="1785305"/>
              <a:chOff x="9556748" y="1213009"/>
              <a:chExt cx="2556381" cy="1785305"/>
            </a:xfrm>
          </p:grpSpPr>
          <p:sp>
            <p:nvSpPr>
              <p:cNvPr id="1094" name="Google Shape;1094;p51"/>
              <p:cNvSpPr txBox="1"/>
              <p:nvPr/>
            </p:nvSpPr>
            <p:spPr>
              <a:xfrm>
                <a:off x="9556748" y="1213009"/>
                <a:ext cx="2556381"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Inefficient treat due to its aggressive nature and limited responsiveness to hormonal and targeted therapies.</a:t>
                </a:r>
                <a:endParaRPr sz="1800">
                  <a:solidFill>
                    <a:schemeClr val="dk1"/>
                  </a:solidFill>
                  <a:latin typeface="Calibri"/>
                  <a:ea typeface="Calibri"/>
                  <a:cs typeface="Calibri"/>
                  <a:sym typeface="Calibri"/>
                </a:endParaRPr>
              </a:p>
            </p:txBody>
          </p:sp>
          <p:sp>
            <p:nvSpPr>
              <p:cNvPr id="1095" name="Google Shape;1095;p51"/>
              <p:cNvSpPr/>
              <p:nvPr/>
            </p:nvSpPr>
            <p:spPr>
              <a:xfrm>
                <a:off x="9629775" y="1213009"/>
                <a:ext cx="2423029" cy="1785305"/>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96" name="Google Shape;1096;p51"/>
            <p:cNvGrpSpPr/>
            <p:nvPr/>
          </p:nvGrpSpPr>
          <p:grpSpPr>
            <a:xfrm>
              <a:off x="9569448" y="3342145"/>
              <a:ext cx="2476500" cy="1329826"/>
              <a:chOff x="9626600" y="3342145"/>
              <a:chExt cx="2476500" cy="1329826"/>
            </a:xfrm>
          </p:grpSpPr>
          <p:sp>
            <p:nvSpPr>
              <p:cNvPr id="1097" name="Google Shape;1097;p51"/>
              <p:cNvSpPr txBox="1"/>
              <p:nvPr/>
            </p:nvSpPr>
            <p:spPr>
              <a:xfrm>
                <a:off x="9649538" y="3408141"/>
                <a:ext cx="245356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High variability in response to therapy and molecular characteristics</a:t>
                </a:r>
                <a:endParaRPr sz="1800">
                  <a:solidFill>
                    <a:schemeClr val="dk1"/>
                  </a:solidFill>
                  <a:latin typeface="Calibri"/>
                  <a:ea typeface="Calibri"/>
                  <a:cs typeface="Calibri"/>
                  <a:sym typeface="Calibri"/>
                </a:endParaRPr>
              </a:p>
            </p:txBody>
          </p:sp>
          <p:sp>
            <p:nvSpPr>
              <p:cNvPr id="1098" name="Google Shape;1098;p51"/>
              <p:cNvSpPr/>
              <p:nvPr/>
            </p:nvSpPr>
            <p:spPr>
              <a:xfrm>
                <a:off x="9626600" y="3342145"/>
                <a:ext cx="2423029" cy="1329826"/>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099" name="Google Shape;1099;p51"/>
          <p:cNvSpPr txBox="1"/>
          <p:nvPr/>
        </p:nvSpPr>
        <p:spPr>
          <a:xfrm>
            <a:off x="3209003" y="541569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Adapted from Mahmoud, Rinad et al. Cancers (2022)</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52"/>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06" name="Google Shape;1106;p52"/>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07" name="Google Shape;1107;p52"/>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Immune Landscape and Targeted Therapies in TNBC</a:t>
            </a:r>
            <a:endParaRPr sz="2800">
              <a:solidFill>
                <a:schemeClr val="lt1"/>
              </a:solidFill>
              <a:latin typeface="Arial"/>
              <a:ea typeface="Arial"/>
              <a:cs typeface="Arial"/>
              <a:sym typeface="Arial"/>
            </a:endParaRPr>
          </a:p>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sp>
        <p:nvSpPr>
          <p:cNvPr id="1109" name="Google Shape;1109;p52"/>
          <p:cNvSpPr txBox="1"/>
          <p:nvPr/>
        </p:nvSpPr>
        <p:spPr>
          <a:xfrm>
            <a:off x="1447800" y="997902"/>
            <a:ext cx="8763000" cy="87857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GB" sz="1800">
                <a:solidFill>
                  <a:schemeClr val="dk1"/>
                </a:solidFill>
                <a:latin typeface="Arial"/>
                <a:ea typeface="Arial"/>
                <a:cs typeface="Arial"/>
                <a:sym typeface="Arial"/>
              </a:rPr>
              <a:t>Targeting the PD-1/PD-L1 pathway with ICIs has been developed to disrupt this mechanism, enhancing the host anti-tumor immune response to attack cancer </a:t>
            </a:r>
            <a:endParaRPr sz="1800">
              <a:solidFill>
                <a:schemeClr val="dk1"/>
              </a:solidFill>
              <a:latin typeface="Calibri"/>
              <a:ea typeface="Calibri"/>
              <a:cs typeface="Calibri"/>
              <a:sym typeface="Calibri"/>
            </a:endParaRPr>
          </a:p>
        </p:txBody>
      </p:sp>
      <p:pic>
        <p:nvPicPr>
          <p:cNvPr descr="A diagram of cancer cells&#10;&#10;Description automatically generated" id="1110" name="Google Shape;1110;p52"/>
          <p:cNvPicPr preferRelativeResize="0"/>
          <p:nvPr/>
        </p:nvPicPr>
        <p:blipFill rotWithShape="1">
          <a:blip r:embed="rId5">
            <a:alphaModFix/>
          </a:blip>
          <a:srcRect b="0" l="0" r="0" t="0"/>
          <a:stretch/>
        </p:blipFill>
        <p:spPr>
          <a:xfrm>
            <a:off x="3242697" y="2201035"/>
            <a:ext cx="4675753" cy="3046433"/>
          </a:xfrm>
          <a:prstGeom prst="rect">
            <a:avLst/>
          </a:prstGeom>
          <a:noFill/>
          <a:ln>
            <a:noFill/>
          </a:ln>
        </p:spPr>
      </p:pic>
      <p:sp>
        <p:nvSpPr>
          <p:cNvPr id="1111" name="Google Shape;1111;p52"/>
          <p:cNvSpPr txBox="1"/>
          <p:nvPr/>
        </p:nvSpPr>
        <p:spPr>
          <a:xfrm>
            <a:off x="1193800" y="5686327"/>
            <a:ext cx="9519024" cy="8785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FDA's approval of atezolizumab (anti-PD-L1) and pembrolizumab (anti-PD-1) combined with chemotherapy as a first-line therapy in PD-L1-positive metastatic TNBC1</a:t>
            </a:r>
            <a:endParaRPr sz="1800">
              <a:solidFill>
                <a:schemeClr val="dk1"/>
              </a:solidFill>
              <a:latin typeface="Calibri"/>
              <a:ea typeface="Calibri"/>
              <a:cs typeface="Calibri"/>
              <a:sym typeface="Calibri"/>
            </a:endParaRPr>
          </a:p>
        </p:txBody>
      </p:sp>
      <p:sp>
        <p:nvSpPr>
          <p:cNvPr id="1112" name="Google Shape;1112;p52"/>
          <p:cNvSpPr txBox="1"/>
          <p:nvPr/>
        </p:nvSpPr>
        <p:spPr>
          <a:xfrm>
            <a:off x="1965889" y="5156016"/>
            <a:ext cx="9144000" cy="4160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i="1" lang="en-GB" sz="1600">
                <a:solidFill>
                  <a:schemeClr val="dk1"/>
                </a:solidFill>
                <a:latin typeface="Arial"/>
                <a:ea typeface="Arial"/>
                <a:cs typeface="Arial"/>
                <a:sym typeface="Arial"/>
              </a:rPr>
              <a:t>Adapted from Yang, Tinglin et al., Journal of personalized medicine (2023)</a:t>
            </a:r>
            <a:endParaRPr i="1" sz="2400">
              <a:solidFill>
                <a:schemeClr val="dk1"/>
              </a:solidFill>
              <a:latin typeface="Arial"/>
              <a:ea typeface="Arial"/>
              <a:cs typeface="Arial"/>
              <a:sym typeface="Arial"/>
            </a:endParaRPr>
          </a:p>
        </p:txBody>
      </p:sp>
      <p:pic>
        <p:nvPicPr>
          <p:cNvPr id="1113" name="Google Shape;1113;p52"/>
          <p:cNvPicPr preferRelativeResize="0"/>
          <p:nvPr/>
        </p:nvPicPr>
        <p:blipFill rotWithShape="1">
          <a:blip r:embed="rId6">
            <a:alphaModFix/>
          </a:blip>
          <a:srcRect b="0" l="0" r="0" t="0"/>
          <a:stretch/>
        </p:blipFill>
        <p:spPr>
          <a:xfrm rot="-1485115">
            <a:off x="761243" y="5405022"/>
            <a:ext cx="361388" cy="419254"/>
          </a:xfrm>
          <a:prstGeom prst="rect">
            <a:avLst/>
          </a:prstGeom>
          <a:noFill/>
          <a:ln>
            <a:noFill/>
          </a:ln>
        </p:spPr>
      </p:pic>
      <p:sp>
        <p:nvSpPr>
          <p:cNvPr id="1114" name="Google Shape;1114;p52"/>
          <p:cNvSpPr/>
          <p:nvPr/>
        </p:nvSpPr>
        <p:spPr>
          <a:xfrm>
            <a:off x="1193800" y="5686327"/>
            <a:ext cx="9519024" cy="87639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53"/>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21" name="Google Shape;1121;p53"/>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22" name="Google Shape;1122;p53"/>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Immune Checkpoint Inhibitors Treatment Demonstrate Inconsistent Therapeutic Outcomes and Fluctuating ORR</a:t>
            </a:r>
            <a:endParaRPr sz="2800">
              <a:solidFill>
                <a:schemeClr val="lt1"/>
              </a:solidFill>
              <a:latin typeface="Arial"/>
              <a:ea typeface="Arial"/>
              <a:cs typeface="Arial"/>
              <a:sym typeface="Arial"/>
            </a:endParaRPr>
          </a:p>
        </p:txBody>
      </p:sp>
      <p:pic>
        <p:nvPicPr>
          <p:cNvPr descr="A diagram of cancer cells&#10;&#10;Description automatically generated" id="1124" name="Google Shape;1124;p53"/>
          <p:cNvPicPr preferRelativeResize="0"/>
          <p:nvPr/>
        </p:nvPicPr>
        <p:blipFill rotWithShape="1">
          <a:blip r:embed="rId5">
            <a:alphaModFix/>
          </a:blip>
          <a:srcRect b="0" l="0" r="0" t="0"/>
          <a:stretch/>
        </p:blipFill>
        <p:spPr>
          <a:xfrm>
            <a:off x="3229997" y="1452034"/>
            <a:ext cx="4675753" cy="3046433"/>
          </a:xfrm>
          <a:prstGeom prst="rect">
            <a:avLst/>
          </a:prstGeom>
          <a:noFill/>
          <a:ln>
            <a:noFill/>
          </a:ln>
        </p:spPr>
      </p:pic>
      <p:sp>
        <p:nvSpPr>
          <p:cNvPr id="1125" name="Google Shape;1125;p53"/>
          <p:cNvSpPr txBox="1"/>
          <p:nvPr/>
        </p:nvSpPr>
        <p:spPr>
          <a:xfrm>
            <a:off x="1953189" y="4407015"/>
            <a:ext cx="9144000" cy="4160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i="1" lang="en-GB" sz="1600">
                <a:solidFill>
                  <a:schemeClr val="dk1"/>
                </a:solidFill>
                <a:latin typeface="Arial"/>
                <a:ea typeface="Arial"/>
                <a:cs typeface="Arial"/>
                <a:sym typeface="Arial"/>
              </a:rPr>
              <a:t>Adapted from Yang, Tinglin et al., Journal of personalized medicine (2023)</a:t>
            </a:r>
            <a:endParaRPr i="1" sz="2400">
              <a:solidFill>
                <a:schemeClr val="dk1"/>
              </a:solidFill>
              <a:latin typeface="Arial"/>
              <a:ea typeface="Arial"/>
              <a:cs typeface="Arial"/>
              <a:sym typeface="Arial"/>
            </a:endParaRPr>
          </a:p>
        </p:txBody>
      </p:sp>
      <p:sp>
        <p:nvSpPr>
          <p:cNvPr id="1126" name="Google Shape;1126;p53"/>
          <p:cNvSpPr txBox="1"/>
          <p:nvPr/>
        </p:nvSpPr>
        <p:spPr>
          <a:xfrm>
            <a:off x="1085045" y="5192236"/>
            <a:ext cx="9931400" cy="1294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However, the variability in Immunohistochemistry-based PD-L1 diagnostic tests and the wide dynamic range of PD-L1 expression levels obstruct patient selection, resulting in inconsistent therapeutic outcomes and fluctuating ORR</a:t>
            </a:r>
            <a:r>
              <a:rPr baseline="30000" lang="en-GB" sz="1800">
                <a:solidFill>
                  <a:srgbClr val="000000"/>
                </a:solidFill>
                <a:latin typeface="Arial"/>
                <a:ea typeface="Arial"/>
                <a:cs typeface="Arial"/>
                <a:sym typeface="Arial"/>
              </a:rPr>
              <a:t>.</a:t>
            </a:r>
            <a:r>
              <a:rPr lang="en-GB" sz="1800">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1127" name="Google Shape;1127;p53"/>
          <p:cNvSpPr/>
          <p:nvPr/>
        </p:nvSpPr>
        <p:spPr>
          <a:xfrm>
            <a:off x="763103" y="5192236"/>
            <a:ext cx="10840318" cy="1267171"/>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red exclamation mark on a black background&#10;&#10;Description automatically generated" id="1128" name="Google Shape;1128;p53"/>
          <p:cNvPicPr preferRelativeResize="0"/>
          <p:nvPr/>
        </p:nvPicPr>
        <p:blipFill rotWithShape="1">
          <a:blip r:embed="rId6">
            <a:alphaModFix/>
          </a:blip>
          <a:srcRect b="0" l="0" r="0" t="0"/>
          <a:stretch/>
        </p:blipFill>
        <p:spPr>
          <a:xfrm>
            <a:off x="436243" y="5102247"/>
            <a:ext cx="648802" cy="770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54"/>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35" name="Google Shape;1135;p54"/>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36" name="Google Shape;1136;p54"/>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The advent of Single-Cell RNA Sequencing Technologies has unlocked new horizons in Cancer research</a:t>
            </a:r>
            <a:endParaRPr/>
          </a:p>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pic>
        <p:nvPicPr>
          <p:cNvPr id="1138" name="Google Shape;1138;p54"/>
          <p:cNvPicPr preferRelativeResize="0"/>
          <p:nvPr/>
        </p:nvPicPr>
        <p:blipFill rotWithShape="1">
          <a:blip r:embed="rId5">
            <a:alphaModFix/>
          </a:blip>
          <a:srcRect b="0" l="0" r="0" t="0"/>
          <a:stretch/>
        </p:blipFill>
        <p:spPr>
          <a:xfrm>
            <a:off x="345384" y="1004842"/>
            <a:ext cx="11013961" cy="3036068"/>
          </a:xfrm>
          <a:prstGeom prst="rect">
            <a:avLst/>
          </a:prstGeom>
          <a:noFill/>
          <a:ln>
            <a:noFill/>
          </a:ln>
        </p:spPr>
      </p:pic>
      <p:pic>
        <p:nvPicPr>
          <p:cNvPr id="1139" name="Google Shape;1139;p54"/>
          <p:cNvPicPr preferRelativeResize="0"/>
          <p:nvPr/>
        </p:nvPicPr>
        <p:blipFill rotWithShape="1">
          <a:blip r:embed="rId6">
            <a:alphaModFix/>
          </a:blip>
          <a:srcRect b="63598" l="0" r="0" t="0"/>
          <a:stretch/>
        </p:blipFill>
        <p:spPr>
          <a:xfrm>
            <a:off x="408884" y="3793482"/>
            <a:ext cx="10165339" cy="1204526"/>
          </a:xfrm>
          <a:prstGeom prst="rect">
            <a:avLst/>
          </a:prstGeom>
          <a:noFill/>
          <a:ln>
            <a:noFill/>
          </a:ln>
        </p:spPr>
      </p:pic>
      <p:pic>
        <p:nvPicPr>
          <p:cNvPr id="1140" name="Google Shape;1140;p54"/>
          <p:cNvPicPr preferRelativeResize="0"/>
          <p:nvPr/>
        </p:nvPicPr>
        <p:blipFill rotWithShape="1">
          <a:blip r:embed="rId7">
            <a:alphaModFix/>
          </a:blip>
          <a:srcRect b="0" l="0" r="0" t="0"/>
          <a:stretch/>
        </p:blipFill>
        <p:spPr>
          <a:xfrm>
            <a:off x="1544931" y="4920677"/>
            <a:ext cx="8192101" cy="161334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55"/>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47" name="Google Shape;1147;p55"/>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48" name="Google Shape;1148;p55"/>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Spatial transcriptomics empowers gene Expression studies with</a:t>
            </a:r>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enhanced Resolution and pathological Context Preservation</a:t>
            </a:r>
            <a:endParaRPr/>
          </a:p>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pic>
        <p:nvPicPr>
          <p:cNvPr id="1150" name="Google Shape;1150;p55"/>
          <p:cNvPicPr preferRelativeResize="0"/>
          <p:nvPr/>
        </p:nvPicPr>
        <p:blipFill rotWithShape="1">
          <a:blip r:embed="rId5">
            <a:alphaModFix/>
          </a:blip>
          <a:srcRect b="0" l="0" r="0" t="0"/>
          <a:stretch/>
        </p:blipFill>
        <p:spPr>
          <a:xfrm>
            <a:off x="-88900" y="1481011"/>
            <a:ext cx="6283806" cy="424668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56"/>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57" name="Google Shape;1157;p56"/>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58" name="Google Shape;1158;p56"/>
          <p:cNvSpPr/>
          <p:nvPr/>
        </p:nvSpPr>
        <p:spPr>
          <a:xfrm flipH="1" rot="5400000">
            <a:off x="4918216" y="-4956408"/>
            <a:ext cx="876393"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txBox="1"/>
          <p:nvPr/>
        </p:nvSpPr>
        <p:spPr>
          <a:xfrm flipH="1">
            <a:off x="-15" y="-38185"/>
            <a:ext cx="10712822" cy="8763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Spatial transcriptomics empowers gene Expression studies with</a:t>
            </a:r>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enhanced Resolution and pathological Context Preservation</a:t>
            </a:r>
            <a:endParaRPr/>
          </a:p>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pic>
        <p:nvPicPr>
          <p:cNvPr id="1160" name="Google Shape;1160;p56"/>
          <p:cNvPicPr preferRelativeResize="0"/>
          <p:nvPr/>
        </p:nvPicPr>
        <p:blipFill rotWithShape="1">
          <a:blip r:embed="rId5">
            <a:alphaModFix/>
          </a:blip>
          <a:srcRect b="0" l="0" r="0" t="0"/>
          <a:stretch/>
        </p:blipFill>
        <p:spPr>
          <a:xfrm>
            <a:off x="-88900" y="1481011"/>
            <a:ext cx="6283806" cy="4246689"/>
          </a:xfrm>
          <a:prstGeom prst="rect">
            <a:avLst/>
          </a:prstGeom>
          <a:noFill/>
          <a:ln>
            <a:noFill/>
          </a:ln>
        </p:spPr>
      </p:pic>
      <p:pic>
        <p:nvPicPr>
          <p:cNvPr id="1161" name="Google Shape;1161;p56"/>
          <p:cNvPicPr preferRelativeResize="0"/>
          <p:nvPr/>
        </p:nvPicPr>
        <p:blipFill rotWithShape="1">
          <a:blip r:embed="rId6">
            <a:alphaModFix/>
          </a:blip>
          <a:srcRect b="0" l="0" r="0" t="0"/>
          <a:stretch/>
        </p:blipFill>
        <p:spPr>
          <a:xfrm>
            <a:off x="4556312" y="1589142"/>
            <a:ext cx="6313711" cy="4386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57"/>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68" name="Google Shape;1168;p57"/>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69" name="Google Shape;1169;p57"/>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Outline</a:t>
            </a:r>
            <a:endParaRPr b="1" sz="2800">
              <a:solidFill>
                <a:schemeClr val="lt1"/>
              </a:solidFill>
              <a:latin typeface="Arial"/>
              <a:ea typeface="Arial"/>
              <a:cs typeface="Arial"/>
              <a:sym typeface="Arial"/>
            </a:endParaRPr>
          </a:p>
        </p:txBody>
      </p:sp>
      <p:sp>
        <p:nvSpPr>
          <p:cNvPr id="1171" name="Google Shape;1171;p57"/>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172" name="Google Shape;1172;p57"/>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GB" sz="1800">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1173" name="Google Shape;1173;p57"/>
          <p:cNvSpPr/>
          <p:nvPr/>
        </p:nvSpPr>
        <p:spPr>
          <a:xfrm>
            <a:off x="239027" y="870337"/>
            <a:ext cx="11713945" cy="291645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57"/>
          <p:cNvSpPr/>
          <p:nvPr/>
        </p:nvSpPr>
        <p:spPr>
          <a:xfrm>
            <a:off x="478055" y="5012293"/>
            <a:ext cx="11713945" cy="47418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57"/>
          <p:cNvSpPr/>
          <p:nvPr/>
        </p:nvSpPr>
        <p:spPr>
          <a:xfrm>
            <a:off x="478054" y="5987663"/>
            <a:ext cx="11713945" cy="474185"/>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58"/>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82" name="Google Shape;1182;p58"/>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83" name="Google Shape;1183;p58"/>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Efficient and Cost-Effective Clinical Workflow to Spatially Resolve the Heterogeneous Nature of TNBC Architecture Focusing on PD-L1 status</a:t>
            </a:r>
            <a:endParaRPr sz="2800">
              <a:solidFill>
                <a:schemeClr val="lt1"/>
              </a:solidFill>
              <a:latin typeface="Arial"/>
              <a:ea typeface="Arial"/>
              <a:cs typeface="Arial"/>
              <a:sym typeface="Arial"/>
            </a:endParaRPr>
          </a:p>
        </p:txBody>
      </p:sp>
      <p:pic>
        <p:nvPicPr>
          <p:cNvPr id="1185" name="Google Shape;1185;p58"/>
          <p:cNvPicPr preferRelativeResize="0"/>
          <p:nvPr/>
        </p:nvPicPr>
        <p:blipFill rotWithShape="1">
          <a:blip r:embed="rId5">
            <a:alphaModFix/>
          </a:blip>
          <a:srcRect b="39482" l="0" r="0" t="37168"/>
          <a:stretch/>
        </p:blipFill>
        <p:spPr>
          <a:xfrm>
            <a:off x="265581" y="1443037"/>
            <a:ext cx="11174657" cy="3681573"/>
          </a:xfrm>
          <a:prstGeom prst="rect">
            <a:avLst/>
          </a:prstGeom>
          <a:noFill/>
          <a:ln>
            <a:noFill/>
          </a:ln>
        </p:spPr>
      </p:pic>
      <p:sp>
        <p:nvSpPr>
          <p:cNvPr id="1186" name="Google Shape;1186;p58"/>
          <p:cNvSpPr txBox="1"/>
          <p:nvPr/>
        </p:nvSpPr>
        <p:spPr>
          <a:xfrm>
            <a:off x="1104900" y="5414963"/>
            <a:ext cx="8953500" cy="8785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Our workflow is specifically designed to benefit from a minimal requirement of input samples and compatibility with standard laboratory equipment</a:t>
            </a:r>
            <a:endParaRPr sz="1800">
              <a:solidFill>
                <a:schemeClr val="dk1"/>
              </a:solidFill>
              <a:latin typeface="Calibri"/>
              <a:ea typeface="Calibri"/>
              <a:cs typeface="Calibri"/>
              <a:sym typeface="Calibri"/>
            </a:endParaRPr>
          </a:p>
        </p:txBody>
      </p:sp>
      <p:pic>
        <p:nvPicPr>
          <p:cNvPr id="1187" name="Google Shape;1187;p58"/>
          <p:cNvPicPr preferRelativeResize="0"/>
          <p:nvPr/>
        </p:nvPicPr>
        <p:blipFill rotWithShape="1">
          <a:blip r:embed="rId6">
            <a:alphaModFix/>
          </a:blip>
          <a:srcRect b="0" l="0" r="0" t="0"/>
          <a:stretch/>
        </p:blipFill>
        <p:spPr>
          <a:xfrm rot="-1485115">
            <a:off x="915272" y="5262469"/>
            <a:ext cx="325934" cy="419254"/>
          </a:xfrm>
          <a:prstGeom prst="rect">
            <a:avLst/>
          </a:prstGeom>
          <a:noFill/>
          <a:ln>
            <a:noFill/>
          </a:ln>
        </p:spPr>
      </p:pic>
      <p:sp>
        <p:nvSpPr>
          <p:cNvPr id="1188" name="Google Shape;1188;p58"/>
          <p:cNvSpPr/>
          <p:nvPr/>
        </p:nvSpPr>
        <p:spPr>
          <a:xfrm>
            <a:off x="1289050" y="5459396"/>
            <a:ext cx="8585200" cy="87639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59"/>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195" name="Google Shape;1195;p59"/>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196" name="Google Shape;1196;p59"/>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Efficient and Cost-Effective Clinical Workflow to Spatially Resolve the Heterogeneous Nature of TNBC Architecture Focusing on PD-L1 status</a:t>
            </a:r>
            <a:endParaRPr sz="2800">
              <a:solidFill>
                <a:schemeClr val="lt1"/>
              </a:solidFill>
              <a:latin typeface="Arial"/>
              <a:ea typeface="Arial"/>
              <a:cs typeface="Arial"/>
              <a:sym typeface="Arial"/>
            </a:endParaRPr>
          </a:p>
        </p:txBody>
      </p:sp>
      <p:pic>
        <p:nvPicPr>
          <p:cNvPr id="1198" name="Google Shape;1198;p59"/>
          <p:cNvPicPr preferRelativeResize="0"/>
          <p:nvPr/>
        </p:nvPicPr>
        <p:blipFill rotWithShape="1">
          <a:blip r:embed="rId5">
            <a:alphaModFix/>
          </a:blip>
          <a:srcRect b="39482" l="0" r="0" t="37168"/>
          <a:stretch/>
        </p:blipFill>
        <p:spPr>
          <a:xfrm>
            <a:off x="265581" y="1443037"/>
            <a:ext cx="11174657" cy="3681573"/>
          </a:xfrm>
          <a:prstGeom prst="rect">
            <a:avLst/>
          </a:prstGeom>
          <a:noFill/>
          <a:ln>
            <a:noFill/>
          </a:ln>
        </p:spPr>
      </p:pic>
      <p:sp>
        <p:nvSpPr>
          <p:cNvPr id="1199" name="Google Shape;1199;p59"/>
          <p:cNvSpPr txBox="1"/>
          <p:nvPr/>
        </p:nvSpPr>
        <p:spPr>
          <a:xfrm>
            <a:off x="1104900" y="5414963"/>
            <a:ext cx="8953500" cy="8785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Our workflow is specifically designed to benefit from a minimal requirement of input samples and compatibility with standard laboratory equipment</a:t>
            </a:r>
            <a:endParaRPr sz="1800">
              <a:solidFill>
                <a:schemeClr val="dk1"/>
              </a:solidFill>
              <a:latin typeface="Calibri"/>
              <a:ea typeface="Calibri"/>
              <a:cs typeface="Calibri"/>
              <a:sym typeface="Calibri"/>
            </a:endParaRPr>
          </a:p>
        </p:txBody>
      </p:sp>
      <p:pic>
        <p:nvPicPr>
          <p:cNvPr id="1200" name="Google Shape;1200;p59"/>
          <p:cNvPicPr preferRelativeResize="0"/>
          <p:nvPr/>
        </p:nvPicPr>
        <p:blipFill rotWithShape="1">
          <a:blip r:embed="rId6">
            <a:alphaModFix/>
          </a:blip>
          <a:srcRect b="0" l="0" r="0" t="0"/>
          <a:stretch/>
        </p:blipFill>
        <p:spPr>
          <a:xfrm rot="-1485115">
            <a:off x="915272" y="5262469"/>
            <a:ext cx="325934" cy="419254"/>
          </a:xfrm>
          <a:prstGeom prst="rect">
            <a:avLst/>
          </a:prstGeom>
          <a:noFill/>
          <a:ln>
            <a:noFill/>
          </a:ln>
        </p:spPr>
      </p:pic>
      <p:sp>
        <p:nvSpPr>
          <p:cNvPr id="1201" name="Google Shape;1201;p59"/>
          <p:cNvSpPr/>
          <p:nvPr/>
        </p:nvSpPr>
        <p:spPr>
          <a:xfrm>
            <a:off x="1289050" y="5459396"/>
            <a:ext cx="8585200" cy="87639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59"/>
          <p:cNvSpPr/>
          <p:nvPr/>
        </p:nvSpPr>
        <p:spPr>
          <a:xfrm>
            <a:off x="7124700" y="870337"/>
            <a:ext cx="4828272" cy="4254273"/>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59"/>
          <p:cNvSpPr/>
          <p:nvPr/>
        </p:nvSpPr>
        <p:spPr>
          <a:xfrm>
            <a:off x="842475" y="5124610"/>
            <a:ext cx="10854130" cy="1466689"/>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6"/>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89" name="Google Shape;189;p6"/>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90" name="Google Shape;190;p6"/>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First Project</a:t>
            </a:r>
            <a:endParaRPr/>
          </a:p>
        </p:txBody>
      </p:sp>
      <p:sp>
        <p:nvSpPr>
          <p:cNvPr id="192" name="Google Shape;192;p6"/>
          <p:cNvSpPr txBox="1"/>
          <p:nvPr/>
        </p:nvSpPr>
        <p:spPr>
          <a:xfrm>
            <a:off x="869749" y="846174"/>
            <a:ext cx="9958579" cy="114069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GB" sz="2400" u="none" cap="none" strike="noStrike">
                <a:solidFill>
                  <a:srgbClr val="000000"/>
                </a:solidFill>
                <a:latin typeface="Arial"/>
                <a:ea typeface="Arial"/>
                <a:cs typeface="Arial"/>
                <a:sym typeface="Arial"/>
              </a:rPr>
              <a:t>An Integrated Screening to Infer Transcription Factor </a:t>
            </a:r>
            <a:endParaRPr/>
          </a:p>
          <a:p>
            <a:pPr indent="0" lvl="0" marL="0" marR="0" rtl="0" algn="ctr">
              <a:lnSpc>
                <a:spcPct val="150000"/>
              </a:lnSpc>
              <a:spcBef>
                <a:spcPts val="0"/>
              </a:spcBef>
              <a:spcAft>
                <a:spcPts val="0"/>
              </a:spcAft>
              <a:buNone/>
            </a:pPr>
            <a:r>
              <a:rPr b="0" i="0" lang="en-GB" sz="2400" u="none" cap="none" strike="noStrike">
                <a:solidFill>
                  <a:srgbClr val="000000"/>
                </a:solidFill>
                <a:latin typeface="Arial"/>
                <a:ea typeface="Arial"/>
                <a:cs typeface="Arial"/>
                <a:sym typeface="Arial"/>
              </a:rPr>
              <a:t>Regulatory Networks Governing Cell Fate Decisions </a:t>
            </a:r>
            <a:endParaRPr b="0" i="0" sz="2400" u="none" cap="none" strike="noStrike">
              <a:solidFill>
                <a:schemeClr val="dk1"/>
              </a:solidFill>
              <a:latin typeface="Calibri"/>
              <a:ea typeface="Calibri"/>
              <a:cs typeface="Calibri"/>
              <a:sym typeface="Calibri"/>
            </a:endParaRPr>
          </a:p>
        </p:txBody>
      </p:sp>
      <p:sp>
        <p:nvSpPr>
          <p:cNvPr id="193" name="Google Shape;193;p6"/>
          <p:cNvSpPr txBox="1"/>
          <p:nvPr/>
        </p:nvSpPr>
        <p:spPr>
          <a:xfrm>
            <a:off x="470080" y="2789241"/>
            <a:ext cx="5625920" cy="2222403"/>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0" i="0" lang="en-GB" sz="1800" u="none" cap="none" strike="noStrike">
                <a:solidFill>
                  <a:srgbClr val="000000"/>
                </a:solidFill>
                <a:latin typeface="Arial"/>
                <a:ea typeface="Arial"/>
                <a:cs typeface="Arial"/>
                <a:sym typeface="Arial"/>
              </a:rPr>
              <a:t>A comprehensive transcriptomic, epigenomic, and morphological screening of 130 well-established and yet uncharacterized TFs to apprise their individual or synergistic roles in shaping cellular fate. </a:t>
            </a:r>
            <a:endParaRPr/>
          </a:p>
        </p:txBody>
      </p:sp>
      <p:pic>
        <p:nvPicPr>
          <p:cNvPr id="194" name="Google Shape;194;p6"/>
          <p:cNvPicPr preferRelativeResize="0"/>
          <p:nvPr/>
        </p:nvPicPr>
        <p:blipFill rotWithShape="1">
          <a:blip r:embed="rId5">
            <a:alphaModFix/>
          </a:blip>
          <a:srcRect b="0" l="0" r="0" t="0"/>
          <a:stretch/>
        </p:blipFill>
        <p:spPr>
          <a:xfrm>
            <a:off x="6487813" y="2290269"/>
            <a:ext cx="4630037" cy="40901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60"/>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10" name="Google Shape;1210;p60"/>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11" name="Google Shape;1211;p60"/>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Spatial Spots Assigned as Tumor Exhibit a Higher Transcriptional Activity</a:t>
            </a:r>
            <a:endParaRPr/>
          </a:p>
        </p:txBody>
      </p:sp>
      <p:pic>
        <p:nvPicPr>
          <p:cNvPr id="1213" name="Google Shape;1213;p60"/>
          <p:cNvPicPr preferRelativeResize="0"/>
          <p:nvPr/>
        </p:nvPicPr>
        <p:blipFill rotWithShape="1">
          <a:blip r:embed="rId5">
            <a:alphaModFix/>
          </a:blip>
          <a:srcRect b="1642" l="15531" r="24263" t="14765"/>
          <a:stretch/>
        </p:blipFill>
        <p:spPr>
          <a:xfrm>
            <a:off x="177800" y="1308100"/>
            <a:ext cx="4995273" cy="48828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61"/>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20" name="Google Shape;1220;p61"/>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21" name="Google Shape;1221;p61"/>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1"/>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Spatial Spots Assigned as Tumor Exhibit a Higher Transcriptional Activity</a:t>
            </a:r>
            <a:endParaRPr/>
          </a:p>
        </p:txBody>
      </p:sp>
      <p:pic>
        <p:nvPicPr>
          <p:cNvPr id="1223" name="Google Shape;1223;p61"/>
          <p:cNvPicPr preferRelativeResize="0"/>
          <p:nvPr/>
        </p:nvPicPr>
        <p:blipFill rotWithShape="1">
          <a:blip r:embed="rId5">
            <a:alphaModFix/>
          </a:blip>
          <a:srcRect b="1642" l="15531" r="24263" t="14765"/>
          <a:stretch/>
        </p:blipFill>
        <p:spPr>
          <a:xfrm>
            <a:off x="177800" y="1308100"/>
            <a:ext cx="4995273" cy="4882836"/>
          </a:xfrm>
          <a:prstGeom prst="rect">
            <a:avLst/>
          </a:prstGeom>
          <a:noFill/>
          <a:ln>
            <a:noFill/>
          </a:ln>
        </p:spPr>
      </p:pic>
      <p:pic>
        <p:nvPicPr>
          <p:cNvPr id="1224" name="Google Shape;1224;p61"/>
          <p:cNvPicPr preferRelativeResize="0"/>
          <p:nvPr/>
        </p:nvPicPr>
        <p:blipFill rotWithShape="1">
          <a:blip r:embed="rId6">
            <a:alphaModFix/>
          </a:blip>
          <a:srcRect b="0" l="0" r="0" t="0"/>
          <a:stretch/>
        </p:blipFill>
        <p:spPr>
          <a:xfrm>
            <a:off x="5317128" y="927097"/>
            <a:ext cx="3153107" cy="5822647"/>
          </a:xfrm>
          <a:prstGeom prst="rect">
            <a:avLst/>
          </a:prstGeom>
          <a:noFill/>
          <a:ln>
            <a:noFill/>
          </a:ln>
        </p:spPr>
      </p:pic>
      <p:sp>
        <p:nvSpPr>
          <p:cNvPr id="1225" name="Google Shape;1225;p61"/>
          <p:cNvSpPr txBox="1"/>
          <p:nvPr/>
        </p:nvSpPr>
        <p:spPr>
          <a:xfrm>
            <a:off x="8470235" y="2549189"/>
            <a:ext cx="3543966" cy="295786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GB" sz="1800">
                <a:solidFill>
                  <a:schemeClr val="dk1"/>
                </a:solidFill>
                <a:latin typeface="Arial"/>
                <a:ea typeface="Arial"/>
                <a:cs typeface="Arial"/>
                <a:sym typeface="Arial"/>
              </a:rPr>
              <a:t>This is in line with previous research, which has documented a considerable upregulation of gene expression in cancer cells. Consequently, this reinforces the credibility and reliability of our spatial sequencing data</a:t>
            </a:r>
            <a:endParaRPr sz="1800">
              <a:solidFill>
                <a:schemeClr val="dk1"/>
              </a:solidFill>
              <a:latin typeface="Calibri"/>
              <a:ea typeface="Calibri"/>
              <a:cs typeface="Calibri"/>
              <a:sym typeface="Calibri"/>
            </a:endParaRPr>
          </a:p>
        </p:txBody>
      </p:sp>
      <p:pic>
        <p:nvPicPr>
          <p:cNvPr id="1226" name="Google Shape;1226;p61"/>
          <p:cNvPicPr preferRelativeResize="0"/>
          <p:nvPr/>
        </p:nvPicPr>
        <p:blipFill rotWithShape="1">
          <a:blip r:embed="rId7">
            <a:alphaModFix/>
          </a:blip>
          <a:srcRect b="0" l="0" r="0" t="0"/>
          <a:stretch/>
        </p:blipFill>
        <p:spPr>
          <a:xfrm rot="-1485115">
            <a:off x="8339004" y="2220514"/>
            <a:ext cx="361388" cy="419254"/>
          </a:xfrm>
          <a:prstGeom prst="rect">
            <a:avLst/>
          </a:prstGeom>
          <a:noFill/>
          <a:ln>
            <a:noFill/>
          </a:ln>
        </p:spPr>
      </p:pic>
      <p:sp>
        <p:nvSpPr>
          <p:cNvPr id="1227" name="Google Shape;1227;p61"/>
          <p:cNvSpPr/>
          <p:nvPr/>
        </p:nvSpPr>
        <p:spPr>
          <a:xfrm>
            <a:off x="8470234" y="2561410"/>
            <a:ext cx="3642895" cy="3064689"/>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62"/>
          <p:cNvPicPr preferRelativeResize="0"/>
          <p:nvPr/>
        </p:nvPicPr>
        <p:blipFill rotWithShape="1">
          <a:blip r:embed="rId3">
            <a:alphaModFix/>
          </a:blip>
          <a:srcRect b="26588" l="0" r="0" t="35357"/>
          <a:stretch/>
        </p:blipFill>
        <p:spPr>
          <a:xfrm>
            <a:off x="5544" y="1201391"/>
            <a:ext cx="12173683" cy="3263841"/>
          </a:xfrm>
          <a:prstGeom prst="rect">
            <a:avLst/>
          </a:prstGeom>
          <a:noFill/>
          <a:ln>
            <a:noFill/>
          </a:ln>
        </p:spPr>
      </p:pic>
      <p:pic>
        <p:nvPicPr>
          <p:cNvPr id="1234" name="Google Shape;1234;p62"/>
          <p:cNvPicPr preferRelativeResize="0"/>
          <p:nvPr/>
        </p:nvPicPr>
        <p:blipFill rotWithShape="1">
          <a:blip r:embed="rId4">
            <a:alphaModFix/>
          </a:blip>
          <a:srcRect b="0" l="0" r="0" t="0"/>
          <a:stretch/>
        </p:blipFill>
        <p:spPr>
          <a:xfrm>
            <a:off x="10678089" y="57220"/>
            <a:ext cx="681256" cy="485556"/>
          </a:xfrm>
          <a:prstGeom prst="rect">
            <a:avLst/>
          </a:prstGeom>
          <a:noFill/>
          <a:ln>
            <a:noFill/>
          </a:ln>
        </p:spPr>
      </p:pic>
      <p:pic>
        <p:nvPicPr>
          <p:cNvPr id="1235" name="Google Shape;1235;p62"/>
          <p:cNvPicPr preferRelativeResize="0"/>
          <p:nvPr/>
        </p:nvPicPr>
        <p:blipFill rotWithShape="1">
          <a:blip r:embed="rId5">
            <a:alphaModFix/>
          </a:blip>
          <a:srcRect b="0" l="0" r="0" t="0"/>
          <a:stretch/>
        </p:blipFill>
        <p:spPr>
          <a:xfrm>
            <a:off x="11440238" y="80813"/>
            <a:ext cx="672892" cy="474185"/>
          </a:xfrm>
          <a:prstGeom prst="rect">
            <a:avLst/>
          </a:prstGeom>
          <a:noFill/>
          <a:ln>
            <a:noFill/>
          </a:ln>
        </p:spPr>
      </p:pic>
      <p:sp>
        <p:nvSpPr>
          <p:cNvPr id="1236" name="Google Shape;1236;p62"/>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PD-L1 Expression Analysis Demonstrate Consistency With the Initial Evaluation</a:t>
            </a:r>
            <a:endParaRPr sz="2800">
              <a:solidFill>
                <a:schemeClr val="lt1"/>
              </a:solidFill>
              <a:latin typeface="Arial"/>
              <a:ea typeface="Arial"/>
              <a:cs typeface="Arial"/>
              <a:sym typeface="Arial"/>
            </a:endParaRPr>
          </a:p>
        </p:txBody>
      </p:sp>
      <p:sp>
        <p:nvSpPr>
          <p:cNvPr id="1238" name="Google Shape;1238;p62"/>
          <p:cNvSpPr txBox="1"/>
          <p:nvPr/>
        </p:nvSpPr>
        <p:spPr>
          <a:xfrm>
            <a:off x="2145494" y="4849554"/>
            <a:ext cx="7277101" cy="1294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The finding is consistent with previous studies indicating that PD-L1 can be expressed by either infiltrating immune cells within the microenvironment or by tumor cells</a:t>
            </a:r>
            <a:endParaRPr sz="1800">
              <a:solidFill>
                <a:schemeClr val="dk1"/>
              </a:solidFill>
              <a:latin typeface="Calibri"/>
              <a:ea typeface="Calibri"/>
              <a:cs typeface="Calibri"/>
              <a:sym typeface="Calibri"/>
            </a:endParaRPr>
          </a:p>
        </p:txBody>
      </p:sp>
      <p:pic>
        <p:nvPicPr>
          <p:cNvPr id="1239" name="Google Shape;1239;p62"/>
          <p:cNvPicPr preferRelativeResize="0"/>
          <p:nvPr/>
        </p:nvPicPr>
        <p:blipFill rotWithShape="1">
          <a:blip r:embed="rId6">
            <a:alphaModFix/>
          </a:blip>
          <a:srcRect b="0" l="0" r="0" t="0"/>
          <a:stretch/>
        </p:blipFill>
        <p:spPr>
          <a:xfrm rot="-1485115">
            <a:off x="2047420" y="4310618"/>
            <a:ext cx="361388" cy="419254"/>
          </a:xfrm>
          <a:prstGeom prst="rect">
            <a:avLst/>
          </a:prstGeom>
          <a:noFill/>
          <a:ln>
            <a:noFill/>
          </a:ln>
        </p:spPr>
      </p:pic>
      <p:sp>
        <p:nvSpPr>
          <p:cNvPr id="1240" name="Google Shape;1240;p62"/>
          <p:cNvSpPr/>
          <p:nvPr/>
        </p:nvSpPr>
        <p:spPr>
          <a:xfrm>
            <a:off x="2310734" y="4686300"/>
            <a:ext cx="6960266" cy="1638300"/>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63"/>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47" name="Google Shape;1247;p63"/>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48" name="Google Shape;1248;p63"/>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Tissue Marker Genes Exhibited High Spatial Specificity for Their Corresponding Histological Annotation</a:t>
            </a:r>
            <a:endParaRPr sz="2800">
              <a:solidFill>
                <a:schemeClr val="lt1"/>
              </a:solidFill>
              <a:latin typeface="Arial"/>
              <a:ea typeface="Arial"/>
              <a:cs typeface="Arial"/>
              <a:sym typeface="Arial"/>
            </a:endParaRPr>
          </a:p>
        </p:txBody>
      </p:sp>
      <p:pic>
        <p:nvPicPr>
          <p:cNvPr id="1250" name="Google Shape;1250;p63"/>
          <p:cNvPicPr preferRelativeResize="0"/>
          <p:nvPr/>
        </p:nvPicPr>
        <p:blipFill rotWithShape="1">
          <a:blip r:embed="rId5">
            <a:alphaModFix/>
          </a:blip>
          <a:srcRect b="15531" l="0" r="0" t="26592"/>
          <a:stretch/>
        </p:blipFill>
        <p:spPr>
          <a:xfrm>
            <a:off x="43770" y="927097"/>
            <a:ext cx="11732914" cy="4615498"/>
          </a:xfrm>
          <a:prstGeom prst="rect">
            <a:avLst/>
          </a:prstGeom>
          <a:noFill/>
          <a:ln>
            <a:noFill/>
          </a:ln>
        </p:spPr>
      </p:pic>
      <p:sp>
        <p:nvSpPr>
          <p:cNvPr id="1251" name="Google Shape;1251;p63"/>
          <p:cNvSpPr txBox="1"/>
          <p:nvPr/>
        </p:nvSpPr>
        <p:spPr>
          <a:xfrm>
            <a:off x="1282700" y="5723235"/>
            <a:ext cx="77089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rgbClr val="000000"/>
                </a:solidFill>
                <a:latin typeface="Calibri"/>
                <a:ea typeface="Calibri"/>
                <a:cs typeface="Calibri"/>
                <a:sym typeface="Calibri"/>
              </a:rPr>
              <a:t>O</a:t>
            </a:r>
            <a:r>
              <a:rPr b="0" i="0" lang="en-GB" sz="1800" u="none" strike="noStrike">
                <a:solidFill>
                  <a:srgbClr val="000000"/>
                </a:solidFill>
                <a:latin typeface="Calibri"/>
                <a:ea typeface="Calibri"/>
                <a:cs typeface="Calibri"/>
                <a:sym typeface="Calibri"/>
              </a:rPr>
              <a:t>ur results suggest that sequencing data can effectively preserve spatial information integrity, making it a valuable additional layer of information to complement manual pathological annotation</a:t>
            </a:r>
            <a:endParaRPr sz="1800">
              <a:solidFill>
                <a:schemeClr val="dk1"/>
              </a:solidFill>
              <a:latin typeface="Calibri"/>
              <a:ea typeface="Calibri"/>
              <a:cs typeface="Calibri"/>
              <a:sym typeface="Calibri"/>
            </a:endParaRPr>
          </a:p>
        </p:txBody>
      </p:sp>
      <p:pic>
        <p:nvPicPr>
          <p:cNvPr id="1252" name="Google Shape;1252;p63"/>
          <p:cNvPicPr preferRelativeResize="0"/>
          <p:nvPr/>
        </p:nvPicPr>
        <p:blipFill rotWithShape="1">
          <a:blip r:embed="rId6">
            <a:alphaModFix/>
          </a:blip>
          <a:srcRect b="0" l="0" r="0" t="0"/>
          <a:stretch/>
        </p:blipFill>
        <p:spPr>
          <a:xfrm rot="-1485115">
            <a:off x="1019386" y="5313055"/>
            <a:ext cx="361388" cy="419254"/>
          </a:xfrm>
          <a:prstGeom prst="rect">
            <a:avLst/>
          </a:prstGeom>
          <a:noFill/>
          <a:ln>
            <a:noFill/>
          </a:ln>
        </p:spPr>
      </p:pic>
      <p:sp>
        <p:nvSpPr>
          <p:cNvPr id="1253" name="Google Shape;1253;p63"/>
          <p:cNvSpPr/>
          <p:nvPr/>
        </p:nvSpPr>
        <p:spPr>
          <a:xfrm>
            <a:off x="1282700" y="5688737"/>
            <a:ext cx="7937500" cy="1054963"/>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p64"/>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60" name="Google Shape;1260;p64"/>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61" name="Google Shape;1261;p64"/>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4"/>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Histological Compartment Compositions Within Each Cluster Revealed Complex Spatial Patterns</a:t>
            </a:r>
            <a:endParaRPr sz="2800">
              <a:solidFill>
                <a:schemeClr val="lt1"/>
              </a:solidFill>
              <a:latin typeface="Arial"/>
              <a:ea typeface="Arial"/>
              <a:cs typeface="Arial"/>
              <a:sym typeface="Arial"/>
            </a:endParaRPr>
          </a:p>
        </p:txBody>
      </p:sp>
      <p:pic>
        <p:nvPicPr>
          <p:cNvPr id="1263" name="Google Shape;1263;p64"/>
          <p:cNvPicPr preferRelativeResize="0"/>
          <p:nvPr/>
        </p:nvPicPr>
        <p:blipFill rotWithShape="1">
          <a:blip r:embed="rId5">
            <a:alphaModFix/>
          </a:blip>
          <a:srcRect b="30366" l="19909" r="37964" t="20941"/>
          <a:stretch/>
        </p:blipFill>
        <p:spPr>
          <a:xfrm>
            <a:off x="89706" y="927097"/>
            <a:ext cx="7670965" cy="549151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65"/>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70" name="Google Shape;1270;p65"/>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71" name="Google Shape;1271;p65"/>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Histological Compartment Compositions Within Each Cluster Revealed Complex Spatial Patterns</a:t>
            </a:r>
            <a:endParaRPr sz="2800">
              <a:solidFill>
                <a:schemeClr val="lt1"/>
              </a:solidFill>
              <a:latin typeface="Arial"/>
              <a:ea typeface="Arial"/>
              <a:cs typeface="Arial"/>
              <a:sym typeface="Arial"/>
            </a:endParaRPr>
          </a:p>
        </p:txBody>
      </p:sp>
      <p:pic>
        <p:nvPicPr>
          <p:cNvPr id="1273" name="Google Shape;1273;p65"/>
          <p:cNvPicPr preferRelativeResize="0"/>
          <p:nvPr/>
        </p:nvPicPr>
        <p:blipFill rotWithShape="1">
          <a:blip r:embed="rId5">
            <a:alphaModFix/>
          </a:blip>
          <a:srcRect b="30366" l="19909" r="37964" t="20941"/>
          <a:stretch/>
        </p:blipFill>
        <p:spPr>
          <a:xfrm>
            <a:off x="89706" y="927097"/>
            <a:ext cx="7015287" cy="5491518"/>
          </a:xfrm>
          <a:prstGeom prst="rect">
            <a:avLst/>
          </a:prstGeom>
          <a:noFill/>
          <a:ln>
            <a:noFill/>
          </a:ln>
        </p:spPr>
      </p:pic>
      <p:pic>
        <p:nvPicPr>
          <p:cNvPr id="1274" name="Google Shape;1274;p65"/>
          <p:cNvPicPr preferRelativeResize="0"/>
          <p:nvPr/>
        </p:nvPicPr>
        <p:blipFill rotWithShape="1">
          <a:blip r:embed="rId6">
            <a:alphaModFix/>
          </a:blip>
          <a:srcRect b="27187" l="33502" r="36070" t="25603"/>
          <a:stretch/>
        </p:blipFill>
        <p:spPr>
          <a:xfrm>
            <a:off x="7656250" y="1124607"/>
            <a:ext cx="4535750" cy="494418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id="1280" name="Google Shape;1280;p66"/>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81" name="Google Shape;1281;p66"/>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82" name="Google Shape;1282;p66"/>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rgbClr val="F9F9F9"/>
                </a:solidFill>
                <a:latin typeface="Arial"/>
                <a:ea typeface="Arial"/>
                <a:cs typeface="Arial"/>
                <a:sym typeface="Arial"/>
              </a:rPr>
              <a:t>Enrichment of Stromal and Tumor Expression Signatures Aligned with Tissue Compartments Reveals and Overlooked Histological Annotations</a:t>
            </a:r>
            <a:endParaRPr sz="2800">
              <a:solidFill>
                <a:schemeClr val="lt1"/>
              </a:solidFill>
              <a:latin typeface="Arial"/>
              <a:ea typeface="Arial"/>
              <a:cs typeface="Arial"/>
              <a:sym typeface="Arial"/>
            </a:endParaRPr>
          </a:p>
        </p:txBody>
      </p:sp>
      <p:pic>
        <p:nvPicPr>
          <p:cNvPr id="1284" name="Google Shape;1284;p66"/>
          <p:cNvPicPr preferRelativeResize="0"/>
          <p:nvPr/>
        </p:nvPicPr>
        <p:blipFill rotWithShape="1">
          <a:blip r:embed="rId5">
            <a:alphaModFix/>
          </a:blip>
          <a:srcRect b="5527" l="4485" r="0" t="19184"/>
          <a:stretch/>
        </p:blipFill>
        <p:spPr>
          <a:xfrm>
            <a:off x="-283779" y="1188013"/>
            <a:ext cx="10008222" cy="5569793"/>
          </a:xfrm>
          <a:prstGeom prst="rect">
            <a:avLst/>
          </a:prstGeom>
          <a:noFill/>
          <a:ln>
            <a:noFill/>
          </a:ln>
        </p:spPr>
      </p:pic>
      <p:sp>
        <p:nvSpPr>
          <p:cNvPr id="1285" name="Google Shape;1285;p66"/>
          <p:cNvSpPr txBox="1"/>
          <p:nvPr/>
        </p:nvSpPr>
        <p:spPr>
          <a:xfrm>
            <a:off x="10231571" y="2062426"/>
            <a:ext cx="14212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Reminder</a:t>
            </a:r>
            <a:endParaRPr/>
          </a:p>
        </p:txBody>
      </p:sp>
      <p:pic>
        <p:nvPicPr>
          <p:cNvPr id="1286" name="Google Shape;1286;p66"/>
          <p:cNvPicPr preferRelativeResize="0"/>
          <p:nvPr/>
        </p:nvPicPr>
        <p:blipFill rotWithShape="1">
          <a:blip r:embed="rId6">
            <a:alphaModFix/>
          </a:blip>
          <a:srcRect b="27187" l="33502" r="36070" t="25603"/>
          <a:stretch/>
        </p:blipFill>
        <p:spPr>
          <a:xfrm>
            <a:off x="9391827" y="2446747"/>
            <a:ext cx="2800173" cy="3052323"/>
          </a:xfrm>
          <a:prstGeom prst="rect">
            <a:avLst/>
          </a:prstGeom>
          <a:noFill/>
          <a:ln>
            <a:noFill/>
          </a:ln>
        </p:spPr>
      </p:pic>
      <p:cxnSp>
        <p:nvCxnSpPr>
          <p:cNvPr id="1287" name="Google Shape;1287;p66"/>
          <p:cNvCxnSpPr/>
          <p:nvPr/>
        </p:nvCxnSpPr>
        <p:spPr>
          <a:xfrm rot="10800000">
            <a:off x="7806417" y="3930870"/>
            <a:ext cx="0" cy="323668"/>
          </a:xfrm>
          <a:prstGeom prst="straightConnector1">
            <a:avLst/>
          </a:prstGeom>
          <a:noFill/>
          <a:ln cap="flat" cmpd="sng" w="28575">
            <a:solidFill>
              <a:srgbClr val="FF0000"/>
            </a:solidFill>
            <a:prstDash val="dot"/>
            <a:miter lim="800000"/>
            <a:headEnd len="sm" w="sm" type="none"/>
            <a:tailEnd len="med" w="med" type="triangle"/>
          </a:ln>
        </p:spPr>
      </p:cxnSp>
      <p:cxnSp>
        <p:nvCxnSpPr>
          <p:cNvPr id="1288" name="Google Shape;1288;p66"/>
          <p:cNvCxnSpPr/>
          <p:nvPr/>
        </p:nvCxnSpPr>
        <p:spPr>
          <a:xfrm rot="10800000">
            <a:off x="7548913" y="3930870"/>
            <a:ext cx="0" cy="323668"/>
          </a:xfrm>
          <a:prstGeom prst="straightConnector1">
            <a:avLst/>
          </a:prstGeom>
          <a:noFill/>
          <a:ln cap="flat" cmpd="sng" w="28575">
            <a:solidFill>
              <a:srgbClr val="548135"/>
            </a:solidFill>
            <a:prstDash val="dot"/>
            <a:miter lim="800000"/>
            <a:headEnd len="sm" w="sm"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67"/>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295" name="Google Shape;1295;p67"/>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296" name="Google Shape;1296;p67"/>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Reassignment of spatial spots through the integration of </a:t>
            </a:r>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unlabeled expression data and histological annotation</a:t>
            </a:r>
            <a:endParaRPr/>
          </a:p>
        </p:txBody>
      </p:sp>
      <p:grpSp>
        <p:nvGrpSpPr>
          <p:cNvPr id="1298" name="Google Shape;1298;p67"/>
          <p:cNvGrpSpPr/>
          <p:nvPr/>
        </p:nvGrpSpPr>
        <p:grpSpPr>
          <a:xfrm>
            <a:off x="253999" y="1726101"/>
            <a:ext cx="3318160" cy="2487581"/>
            <a:chOff x="342295" y="1726101"/>
            <a:chExt cx="3318160" cy="2487581"/>
          </a:xfrm>
        </p:grpSpPr>
        <p:sp>
          <p:nvSpPr>
            <p:cNvPr id="1299" name="Google Shape;1299;p67"/>
            <p:cNvSpPr txBox="1"/>
            <p:nvPr/>
          </p:nvSpPr>
          <p:spPr>
            <a:xfrm>
              <a:off x="342295" y="1726101"/>
              <a:ext cx="33181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rgbClr val="757070"/>
                  </a:solidFill>
                  <a:latin typeface="Arial"/>
                  <a:ea typeface="Arial"/>
                  <a:cs typeface="Arial"/>
                  <a:sym typeface="Arial"/>
                </a:rPr>
                <a:t>Spatial transcriptomics</a:t>
              </a:r>
              <a:endParaRPr/>
            </a:p>
          </p:txBody>
        </p:sp>
        <p:sp>
          <p:nvSpPr>
            <p:cNvPr id="1300" name="Google Shape;1300;p67"/>
            <p:cNvSpPr txBox="1"/>
            <p:nvPr/>
          </p:nvSpPr>
          <p:spPr>
            <a:xfrm>
              <a:off x="433042" y="3844350"/>
              <a:ext cx="31366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rgbClr val="757070"/>
                  </a:solidFill>
                  <a:latin typeface="Arial"/>
                  <a:ea typeface="Arial"/>
                  <a:cs typeface="Arial"/>
                  <a:sym typeface="Arial"/>
                </a:rPr>
                <a:t>Pathological annotation</a:t>
              </a:r>
              <a:endParaRPr/>
            </a:p>
          </p:txBody>
        </p:sp>
        <p:pic>
          <p:nvPicPr>
            <p:cNvPr descr="Fig. 1" id="1301" name="Google Shape;1301;p67"/>
            <p:cNvPicPr preferRelativeResize="0"/>
            <p:nvPr/>
          </p:nvPicPr>
          <p:blipFill rotWithShape="1">
            <a:blip r:embed="rId5">
              <a:alphaModFix/>
            </a:blip>
            <a:srcRect b="82168" l="24732" r="65121" t="3344"/>
            <a:stretch/>
          </p:blipFill>
          <p:spPr>
            <a:xfrm>
              <a:off x="1434107" y="2256917"/>
              <a:ext cx="1134536" cy="696929"/>
            </a:xfrm>
            <a:prstGeom prst="rect">
              <a:avLst/>
            </a:prstGeom>
            <a:noFill/>
            <a:ln>
              <a:noFill/>
            </a:ln>
          </p:spPr>
        </p:pic>
        <p:sp>
          <p:nvSpPr>
            <p:cNvPr id="1302" name="Google Shape;1302;p67"/>
            <p:cNvSpPr/>
            <p:nvPr/>
          </p:nvSpPr>
          <p:spPr>
            <a:xfrm>
              <a:off x="1735545" y="3224626"/>
              <a:ext cx="531659" cy="531659"/>
            </a:xfrm>
            <a:prstGeom prst="mathPlus">
              <a:avLst>
                <a:gd fmla="val 15925" name="adj1"/>
              </a:avLst>
            </a:prstGeom>
            <a:solidFill>
              <a:srgbClr val="AEABAB"/>
            </a:solidFill>
            <a:ln cap="flat" cmpd="sng" w="25400">
              <a:solidFill>
                <a:schemeClr val="dk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grpSp>
      <p:sp>
        <p:nvSpPr>
          <p:cNvPr id="1303" name="Google Shape;1303;p67"/>
          <p:cNvSpPr/>
          <p:nvPr/>
        </p:nvSpPr>
        <p:spPr>
          <a:xfrm>
            <a:off x="118188" y="3094283"/>
            <a:ext cx="310104"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sp>
        <p:nvSpPr>
          <p:cNvPr id="1304" name="Google Shape;1304;p67"/>
          <p:cNvSpPr txBox="1"/>
          <p:nvPr/>
        </p:nvSpPr>
        <p:spPr>
          <a:xfrm>
            <a:off x="12516997" y="5385222"/>
            <a:ext cx="4661210" cy="2226250"/>
          </a:xfrm>
          <a:prstGeom prst="rect">
            <a:avLst/>
          </a:prstGeom>
          <a:noFill/>
          <a:ln>
            <a:noFill/>
          </a:ln>
        </p:spPr>
        <p:txBody>
          <a:bodyPr anchorCtr="0" anchor="ctr" bIns="50800" lIns="50800" spcFirstLastPara="1" rIns="50800" wrap="square" tIns="50800">
            <a:spAutoFit/>
          </a:bodyPr>
          <a:lstStyle/>
          <a:p>
            <a:pPr indent="0" lvl="0" marL="0" marR="0" rtl="0" algn="l">
              <a:spcBef>
                <a:spcPts val="0"/>
              </a:spcBef>
              <a:spcAft>
                <a:spcPts val="0"/>
              </a:spcAft>
              <a:buNone/>
            </a:pPr>
            <a:r>
              <a:rPr lang="en-GB" sz="3600">
                <a:solidFill>
                  <a:srgbClr val="757070"/>
                </a:solidFill>
                <a:latin typeface="Calibri"/>
                <a:ea typeface="Calibri"/>
                <a:cs typeface="Calibri"/>
                <a:sym typeface="Calibri"/>
              </a:rPr>
              <a:t>Reassignment of spatial spots to </a:t>
            </a:r>
            <a:r>
              <a:rPr lang="en-GB" sz="3600">
                <a:solidFill>
                  <a:srgbClr val="C00000"/>
                </a:solidFill>
                <a:latin typeface="Calibri"/>
                <a:ea typeface="Calibri"/>
                <a:cs typeface="Calibri"/>
                <a:sym typeface="Calibri"/>
              </a:rPr>
              <a:t>tumor</a:t>
            </a:r>
            <a:r>
              <a:rPr lang="en-GB" sz="3600">
                <a:solidFill>
                  <a:srgbClr val="757070"/>
                </a:solidFill>
                <a:latin typeface="Calibri"/>
                <a:ea typeface="Calibri"/>
                <a:cs typeface="Calibri"/>
                <a:sym typeface="Calibri"/>
              </a:rPr>
              <a:t> and </a:t>
            </a:r>
            <a:r>
              <a:rPr lang="en-GB" sz="3600">
                <a:solidFill>
                  <a:schemeClr val="accent6"/>
                </a:solidFill>
                <a:latin typeface="Calibri"/>
                <a:ea typeface="Calibri"/>
                <a:cs typeface="Calibri"/>
                <a:sym typeface="Calibri"/>
              </a:rPr>
              <a:t>surrounding</a:t>
            </a:r>
            <a:r>
              <a:rPr lang="en-GB" sz="3600">
                <a:solidFill>
                  <a:srgbClr val="757070"/>
                </a:solidFill>
                <a:latin typeface="Calibri"/>
                <a:ea typeface="Calibri"/>
                <a:cs typeface="Calibri"/>
                <a:sym typeface="Calibri"/>
              </a:rPr>
              <a:t> classes </a:t>
            </a:r>
            <a:endParaRPr/>
          </a:p>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sp>
        <p:nvSpPr>
          <p:cNvPr id="1305" name="Google Shape;1305;p67"/>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grpSp>
        <p:nvGrpSpPr>
          <p:cNvPr id="1306" name="Google Shape;1306;p67"/>
          <p:cNvGrpSpPr/>
          <p:nvPr/>
        </p:nvGrpSpPr>
        <p:grpSpPr>
          <a:xfrm>
            <a:off x="195260" y="4221034"/>
            <a:ext cx="3435638" cy="1713875"/>
            <a:chOff x="165704" y="4221034"/>
            <a:chExt cx="3435638" cy="1713875"/>
          </a:xfrm>
        </p:grpSpPr>
        <p:pic>
          <p:nvPicPr>
            <p:cNvPr id="1307" name="Google Shape;1307;p67"/>
            <p:cNvPicPr preferRelativeResize="0"/>
            <p:nvPr/>
          </p:nvPicPr>
          <p:blipFill rotWithShape="1">
            <a:blip r:embed="rId6">
              <a:alphaModFix/>
            </a:blip>
            <a:srcRect b="44361" l="54612" r="0" t="9600"/>
            <a:stretch/>
          </p:blipFill>
          <p:spPr>
            <a:xfrm>
              <a:off x="165704" y="4221034"/>
              <a:ext cx="1717819" cy="1706523"/>
            </a:xfrm>
            <a:prstGeom prst="rect">
              <a:avLst/>
            </a:prstGeom>
            <a:noFill/>
            <a:ln>
              <a:noFill/>
            </a:ln>
          </p:spPr>
        </p:pic>
        <p:pic>
          <p:nvPicPr>
            <p:cNvPr id="1308" name="Google Shape;1308;p67"/>
            <p:cNvPicPr preferRelativeResize="0"/>
            <p:nvPr/>
          </p:nvPicPr>
          <p:blipFill rotWithShape="1">
            <a:blip r:embed="rId6">
              <a:alphaModFix/>
            </a:blip>
            <a:srcRect b="441" l="54612" r="0" t="55751"/>
            <a:stretch/>
          </p:blipFill>
          <p:spPr>
            <a:xfrm>
              <a:off x="1883523" y="4311115"/>
              <a:ext cx="1717819" cy="1623794"/>
            </a:xfrm>
            <a:prstGeom prst="rect">
              <a:avLst/>
            </a:prstGeom>
            <a:noFill/>
            <a:ln>
              <a:noFill/>
            </a:ln>
          </p:spPr>
        </p:pic>
      </p:grpSp>
      <p:sp>
        <p:nvSpPr>
          <p:cNvPr id="1309" name="Google Shape;1309;p67"/>
          <p:cNvSpPr/>
          <p:nvPr/>
        </p:nvSpPr>
        <p:spPr>
          <a:xfrm>
            <a:off x="3489906" y="1587064"/>
            <a:ext cx="777294" cy="4572318"/>
          </a:xfrm>
          <a:prstGeom prst="rightBrace">
            <a:avLst>
              <a:gd fmla="val 8333" name="adj1"/>
              <a:gd fmla="val 50000" name="adj2"/>
            </a:avLst>
          </a:prstGeom>
          <a:noFill/>
          <a:ln cap="flat" cmpd="sng" w="285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A close-up of several different colors&#10;&#10;Description automatically generated" id="1310" name="Google Shape;1310;p67"/>
          <p:cNvPicPr preferRelativeResize="0"/>
          <p:nvPr/>
        </p:nvPicPr>
        <p:blipFill rotWithShape="1">
          <a:blip r:embed="rId7">
            <a:alphaModFix/>
          </a:blip>
          <a:srcRect b="22487" l="23000" r="12846" t="16454"/>
          <a:stretch/>
        </p:blipFill>
        <p:spPr>
          <a:xfrm>
            <a:off x="4905486" y="2037307"/>
            <a:ext cx="6498343" cy="4373725"/>
          </a:xfrm>
          <a:prstGeom prst="rect">
            <a:avLst/>
          </a:prstGeom>
          <a:noFill/>
          <a:ln>
            <a:noFill/>
          </a:ln>
        </p:spPr>
      </p:pic>
      <p:sp>
        <p:nvSpPr>
          <p:cNvPr id="1311" name="Google Shape;1311;p67"/>
          <p:cNvSpPr txBox="1"/>
          <p:nvPr/>
        </p:nvSpPr>
        <p:spPr>
          <a:xfrm>
            <a:off x="5485830" y="1709335"/>
            <a:ext cx="196560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Arial"/>
                <a:ea typeface="Arial"/>
                <a:cs typeface="Arial"/>
                <a:sym typeface="Arial"/>
              </a:rPr>
              <a:t>Annotations based on </a:t>
            </a:r>
            <a:endParaRPr/>
          </a:p>
          <a:p>
            <a:pPr indent="0" lvl="0" marL="0" marR="0" rtl="0" algn="ctr">
              <a:spcBef>
                <a:spcPts val="0"/>
              </a:spcBef>
              <a:spcAft>
                <a:spcPts val="0"/>
              </a:spcAft>
              <a:buNone/>
            </a:pPr>
            <a:r>
              <a:rPr lang="en-GB" sz="1400">
                <a:solidFill>
                  <a:schemeClr val="dk1"/>
                </a:solidFill>
                <a:latin typeface="Arial"/>
                <a:ea typeface="Arial"/>
                <a:cs typeface="Arial"/>
                <a:sym typeface="Arial"/>
              </a:rPr>
              <a:t>ESTIMATE scores </a:t>
            </a:r>
            <a:endParaRPr sz="1400">
              <a:solidFill>
                <a:schemeClr val="dk1"/>
              </a:solidFill>
              <a:latin typeface="Calibri"/>
              <a:ea typeface="Calibri"/>
              <a:cs typeface="Calibri"/>
              <a:sym typeface="Calibri"/>
            </a:endParaRPr>
          </a:p>
        </p:txBody>
      </p:sp>
      <p:sp>
        <p:nvSpPr>
          <p:cNvPr id="1312" name="Google Shape;1312;p67"/>
          <p:cNvSpPr txBox="1"/>
          <p:nvPr/>
        </p:nvSpPr>
        <p:spPr>
          <a:xfrm>
            <a:off x="8209674" y="1691177"/>
            <a:ext cx="250049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Arial"/>
                <a:ea typeface="Arial"/>
                <a:cs typeface="Arial"/>
                <a:sym typeface="Arial"/>
              </a:rPr>
              <a:t>Integrating ESTIMATE-score </a:t>
            </a:r>
            <a:endParaRPr/>
          </a:p>
          <a:p>
            <a:pPr indent="0" lvl="0" marL="0" marR="0" rtl="0" algn="ctr">
              <a:spcBef>
                <a:spcPts val="0"/>
              </a:spcBef>
              <a:spcAft>
                <a:spcPts val="0"/>
              </a:spcAft>
              <a:buNone/>
            </a:pPr>
            <a:r>
              <a:rPr lang="en-GB" sz="1400">
                <a:solidFill>
                  <a:schemeClr val="dk1"/>
                </a:solidFill>
                <a:latin typeface="Arial"/>
                <a:ea typeface="Arial"/>
                <a:cs typeface="Arial"/>
                <a:sym typeface="Arial"/>
              </a:rPr>
              <a:t>with expression clustering </a:t>
            </a:r>
            <a:endParaRPr sz="1400">
              <a:solidFill>
                <a:schemeClr val="dk1"/>
              </a:solidFill>
              <a:latin typeface="Arial"/>
              <a:ea typeface="Arial"/>
              <a:cs typeface="Arial"/>
              <a:sym typeface="Arial"/>
            </a:endParaRPr>
          </a:p>
        </p:txBody>
      </p:sp>
      <p:sp>
        <p:nvSpPr>
          <p:cNvPr id="1313" name="Google Shape;1313;p67"/>
          <p:cNvSpPr txBox="1"/>
          <p:nvPr/>
        </p:nvSpPr>
        <p:spPr>
          <a:xfrm>
            <a:off x="6377278" y="1140348"/>
            <a:ext cx="86657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Arial"/>
                <a:ea typeface="Arial"/>
                <a:cs typeface="Arial"/>
                <a:sym typeface="Arial"/>
              </a:rPr>
              <a:t>Reassignment of spatial spots</a:t>
            </a:r>
            <a:endParaRPr b="1" sz="18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68"/>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20" name="Google Shape;1320;p68"/>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21" name="Google Shape;1321;p68"/>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8"/>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Reannotated clusters demonstrate more consistent annotation with the preliminary labeled histological compartments </a:t>
            </a:r>
            <a:endParaRPr sz="2800">
              <a:solidFill>
                <a:schemeClr val="lt1"/>
              </a:solidFill>
              <a:latin typeface="Arial"/>
              <a:ea typeface="Arial"/>
              <a:cs typeface="Arial"/>
              <a:sym typeface="Arial"/>
            </a:endParaRPr>
          </a:p>
        </p:txBody>
      </p:sp>
      <p:sp>
        <p:nvSpPr>
          <p:cNvPr id="1323" name="Google Shape;1323;p68"/>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sp>
        <p:nvSpPr>
          <p:cNvPr id="1324" name="Google Shape;1324;p68"/>
          <p:cNvSpPr txBox="1"/>
          <p:nvPr/>
        </p:nvSpPr>
        <p:spPr>
          <a:xfrm>
            <a:off x="1074683" y="5960366"/>
            <a:ext cx="922545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Spatial spots reannotation allowed us to gain a more comprehensive understanding of bonafide tumoral and stromal architecture</a:t>
            </a:r>
            <a:endParaRPr sz="1800">
              <a:solidFill>
                <a:schemeClr val="dk1"/>
              </a:solidFill>
              <a:latin typeface="Calibri"/>
              <a:ea typeface="Calibri"/>
              <a:cs typeface="Calibri"/>
              <a:sym typeface="Calibri"/>
            </a:endParaRPr>
          </a:p>
        </p:txBody>
      </p:sp>
      <p:pic>
        <p:nvPicPr>
          <p:cNvPr id="1325" name="Google Shape;1325;p68"/>
          <p:cNvPicPr preferRelativeResize="0"/>
          <p:nvPr/>
        </p:nvPicPr>
        <p:blipFill rotWithShape="1">
          <a:blip r:embed="rId5">
            <a:alphaModFix/>
          </a:blip>
          <a:srcRect b="13647" l="0" r="0" t="6352"/>
          <a:stretch/>
        </p:blipFill>
        <p:spPr>
          <a:xfrm>
            <a:off x="987971" y="1025251"/>
            <a:ext cx="9312167" cy="4793776"/>
          </a:xfrm>
          <a:prstGeom prst="rect">
            <a:avLst/>
          </a:prstGeom>
          <a:noFill/>
          <a:ln>
            <a:noFill/>
          </a:ln>
        </p:spPr>
      </p:pic>
      <p:pic>
        <p:nvPicPr>
          <p:cNvPr id="1326" name="Google Shape;1326;p68"/>
          <p:cNvPicPr preferRelativeResize="0"/>
          <p:nvPr/>
        </p:nvPicPr>
        <p:blipFill rotWithShape="1">
          <a:blip r:embed="rId6">
            <a:alphaModFix/>
          </a:blip>
          <a:srcRect b="0" l="0" r="0" t="0"/>
          <a:stretch/>
        </p:blipFill>
        <p:spPr>
          <a:xfrm rot="-1485115">
            <a:off x="937562" y="5484715"/>
            <a:ext cx="361388" cy="419254"/>
          </a:xfrm>
          <a:prstGeom prst="rect">
            <a:avLst/>
          </a:prstGeom>
          <a:noFill/>
          <a:ln>
            <a:noFill/>
          </a:ln>
        </p:spPr>
      </p:pic>
      <p:sp>
        <p:nvSpPr>
          <p:cNvPr id="1327" name="Google Shape;1327;p68"/>
          <p:cNvSpPr/>
          <p:nvPr/>
        </p:nvSpPr>
        <p:spPr>
          <a:xfrm>
            <a:off x="1282699" y="5960366"/>
            <a:ext cx="8796721" cy="646331"/>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69"/>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34" name="Google Shape;1334;p69"/>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35" name="Google Shape;1335;p69"/>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Tumor and Surrounding Sub-Clusters Demonstrate Distinct and Shared Transcriptional Characteristics</a:t>
            </a:r>
            <a:endParaRPr sz="2800">
              <a:solidFill>
                <a:schemeClr val="lt1"/>
              </a:solidFill>
              <a:latin typeface="Arial"/>
              <a:ea typeface="Arial"/>
              <a:cs typeface="Arial"/>
              <a:sym typeface="Arial"/>
            </a:endParaRPr>
          </a:p>
        </p:txBody>
      </p:sp>
      <p:sp>
        <p:nvSpPr>
          <p:cNvPr id="1337" name="Google Shape;1337;p69"/>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338" name="Google Shape;1338;p69"/>
          <p:cNvPicPr preferRelativeResize="0"/>
          <p:nvPr/>
        </p:nvPicPr>
        <p:blipFill rotWithShape="1">
          <a:blip r:embed="rId5">
            <a:alphaModFix/>
          </a:blip>
          <a:srcRect b="9174" l="3689" r="5781" t="8942"/>
          <a:stretch/>
        </p:blipFill>
        <p:spPr>
          <a:xfrm>
            <a:off x="-14344" y="927096"/>
            <a:ext cx="8464192" cy="5558277"/>
          </a:xfrm>
          <a:prstGeom prst="rect">
            <a:avLst/>
          </a:prstGeom>
          <a:noFill/>
          <a:ln>
            <a:noFill/>
          </a:ln>
        </p:spPr>
      </p:pic>
      <p:grpSp>
        <p:nvGrpSpPr>
          <p:cNvPr id="1339" name="Google Shape;1339;p69"/>
          <p:cNvGrpSpPr/>
          <p:nvPr/>
        </p:nvGrpSpPr>
        <p:grpSpPr>
          <a:xfrm>
            <a:off x="8987189" y="2605602"/>
            <a:ext cx="2517572" cy="1739817"/>
            <a:chOff x="8447092" y="2170031"/>
            <a:chExt cx="2517572" cy="1739817"/>
          </a:xfrm>
        </p:grpSpPr>
        <p:sp>
          <p:nvSpPr>
            <p:cNvPr id="1340" name="Google Shape;1340;p69"/>
            <p:cNvSpPr txBox="1"/>
            <p:nvPr/>
          </p:nvSpPr>
          <p:spPr>
            <a:xfrm>
              <a:off x="9685946" y="2822913"/>
              <a:ext cx="995785" cy="89351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SNCG</a:t>
              </a:r>
              <a:endParaRPr/>
            </a:p>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ATP1B1</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PGGHG</a:t>
              </a:r>
              <a:endParaRPr sz="1200">
                <a:solidFill>
                  <a:schemeClr val="dk1"/>
                </a:solidFill>
                <a:latin typeface="Calibri"/>
                <a:ea typeface="Calibri"/>
                <a:cs typeface="Calibri"/>
                <a:sym typeface="Calibri"/>
              </a:endParaRPr>
            </a:p>
          </p:txBody>
        </p:sp>
        <p:sp>
          <p:nvSpPr>
            <p:cNvPr id="1341" name="Google Shape;1341;p69"/>
            <p:cNvSpPr txBox="1"/>
            <p:nvPr/>
          </p:nvSpPr>
          <p:spPr>
            <a:xfrm>
              <a:off x="8510152" y="2246419"/>
              <a:ext cx="13855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C00000"/>
                  </a:solidFill>
                  <a:latin typeface="Arial"/>
                  <a:ea typeface="Arial"/>
                  <a:cs typeface="Arial"/>
                  <a:sym typeface="Arial"/>
                </a:rPr>
                <a:t>Tumor (T)</a:t>
              </a:r>
              <a:endParaRPr b="1" sz="1400">
                <a:solidFill>
                  <a:srgbClr val="C00000"/>
                </a:solidFill>
                <a:latin typeface="Calibri"/>
                <a:ea typeface="Calibri"/>
                <a:cs typeface="Calibri"/>
                <a:sym typeface="Calibri"/>
              </a:endParaRPr>
            </a:p>
          </p:txBody>
        </p:sp>
        <p:sp>
          <p:nvSpPr>
            <p:cNvPr id="1342" name="Google Shape;1342;p69"/>
            <p:cNvSpPr txBox="1"/>
            <p:nvPr/>
          </p:nvSpPr>
          <p:spPr>
            <a:xfrm>
              <a:off x="8511204" y="2822913"/>
              <a:ext cx="1004201" cy="89351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EEF2</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CHI3L2</a:t>
              </a:r>
              <a:endParaRPr/>
            </a:p>
            <a:p>
              <a:pPr indent="-171450" lvl="0" marL="171450" marR="0" rtl="0" algn="l">
                <a:lnSpc>
                  <a:spcPct val="15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CRYAB</a:t>
              </a:r>
              <a:endParaRPr sz="1200">
                <a:solidFill>
                  <a:schemeClr val="dk1"/>
                </a:solidFill>
                <a:latin typeface="Calibri"/>
                <a:ea typeface="Calibri"/>
                <a:cs typeface="Calibri"/>
                <a:sym typeface="Calibri"/>
              </a:endParaRPr>
            </a:p>
          </p:txBody>
        </p:sp>
        <p:sp>
          <p:nvSpPr>
            <p:cNvPr id="1343" name="Google Shape;1343;p69"/>
            <p:cNvSpPr txBox="1"/>
            <p:nvPr/>
          </p:nvSpPr>
          <p:spPr>
            <a:xfrm>
              <a:off x="8519419" y="2545914"/>
              <a:ext cx="987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u="sng">
                  <a:solidFill>
                    <a:schemeClr val="dk1"/>
                  </a:solidFill>
                  <a:latin typeface="Arial"/>
                  <a:ea typeface="Arial"/>
                  <a:cs typeface="Arial"/>
                  <a:sym typeface="Arial"/>
                </a:rPr>
                <a:t>PD-L1 POS</a:t>
              </a:r>
              <a:endParaRPr/>
            </a:p>
          </p:txBody>
        </p:sp>
        <p:sp>
          <p:nvSpPr>
            <p:cNvPr id="1344" name="Google Shape;1344;p69"/>
            <p:cNvSpPr txBox="1"/>
            <p:nvPr/>
          </p:nvSpPr>
          <p:spPr>
            <a:xfrm>
              <a:off x="9685946" y="2545914"/>
              <a:ext cx="9957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u="sng">
                  <a:solidFill>
                    <a:schemeClr val="dk1"/>
                  </a:solidFill>
                  <a:latin typeface="Arial"/>
                  <a:ea typeface="Arial"/>
                  <a:cs typeface="Arial"/>
                  <a:sym typeface="Arial"/>
                </a:rPr>
                <a:t>PD-L1 NEG</a:t>
              </a:r>
              <a:endParaRPr/>
            </a:p>
          </p:txBody>
        </p:sp>
        <p:sp>
          <p:nvSpPr>
            <p:cNvPr id="1345" name="Google Shape;1345;p69"/>
            <p:cNvSpPr/>
            <p:nvPr/>
          </p:nvSpPr>
          <p:spPr>
            <a:xfrm>
              <a:off x="8447092" y="2170031"/>
              <a:ext cx="2517572" cy="1739817"/>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46" name="Google Shape;1346;p69"/>
          <p:cNvGrpSpPr/>
          <p:nvPr/>
        </p:nvGrpSpPr>
        <p:grpSpPr>
          <a:xfrm>
            <a:off x="8447092" y="4682794"/>
            <a:ext cx="3597766" cy="1969361"/>
            <a:chOff x="8447092" y="4793011"/>
            <a:chExt cx="3597766" cy="1969361"/>
          </a:xfrm>
        </p:grpSpPr>
        <p:sp>
          <p:nvSpPr>
            <p:cNvPr id="1347" name="Google Shape;1347;p69"/>
            <p:cNvSpPr txBox="1"/>
            <p:nvPr/>
          </p:nvSpPr>
          <p:spPr>
            <a:xfrm>
              <a:off x="8510152" y="4849166"/>
              <a:ext cx="23117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548135"/>
                  </a:solidFill>
                  <a:latin typeface="Arial"/>
                  <a:ea typeface="Arial"/>
                  <a:cs typeface="Arial"/>
                  <a:sym typeface="Arial"/>
                </a:rPr>
                <a:t>Surrounding (S)</a:t>
              </a:r>
              <a:endParaRPr b="1" sz="1400">
                <a:solidFill>
                  <a:srgbClr val="548135"/>
                </a:solidFill>
                <a:latin typeface="Calibri"/>
                <a:ea typeface="Calibri"/>
                <a:cs typeface="Calibri"/>
                <a:sym typeface="Calibri"/>
              </a:endParaRPr>
            </a:p>
          </p:txBody>
        </p:sp>
        <p:sp>
          <p:nvSpPr>
            <p:cNvPr id="1348" name="Google Shape;1348;p69"/>
            <p:cNvSpPr txBox="1"/>
            <p:nvPr/>
          </p:nvSpPr>
          <p:spPr>
            <a:xfrm>
              <a:off x="8510152" y="5209653"/>
              <a:ext cx="3534706" cy="1498936"/>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50000"/>
                </a:lnSpc>
                <a:spcBef>
                  <a:spcPts val="0"/>
                </a:spcBef>
                <a:spcAft>
                  <a:spcPts val="0"/>
                </a:spcAft>
                <a:buClr>
                  <a:schemeClr val="dk1"/>
                </a:buClr>
                <a:buSzPts val="1400"/>
                <a:buFont typeface="Arial"/>
                <a:buChar char="•"/>
              </a:pPr>
              <a:r>
                <a:rPr lang="en-GB" sz="1400">
                  <a:solidFill>
                    <a:schemeClr val="dk1"/>
                  </a:solidFill>
                  <a:latin typeface="Arial"/>
                  <a:ea typeface="Arial"/>
                  <a:cs typeface="Arial"/>
                  <a:sym typeface="Arial"/>
                </a:rPr>
                <a:t>Immune response (e.g., IGKV4-1)</a:t>
              </a:r>
              <a:endParaRPr/>
            </a:p>
            <a:p>
              <a:pPr indent="-171450" lvl="0" marL="171450" marR="0" rtl="0" algn="just">
                <a:lnSpc>
                  <a:spcPct val="150000"/>
                </a:lnSpc>
                <a:spcBef>
                  <a:spcPts val="600"/>
                </a:spcBef>
                <a:spcAft>
                  <a:spcPts val="0"/>
                </a:spcAft>
                <a:buClr>
                  <a:schemeClr val="dk1"/>
                </a:buClr>
                <a:buSzPts val="1400"/>
                <a:buFont typeface="Arial"/>
                <a:buChar char="•"/>
              </a:pPr>
              <a:r>
                <a:rPr lang="en-GB" sz="1400">
                  <a:solidFill>
                    <a:schemeClr val="dk1"/>
                  </a:solidFill>
                  <a:latin typeface="Arial"/>
                  <a:ea typeface="Arial"/>
                  <a:cs typeface="Arial"/>
                  <a:sym typeface="Arial"/>
                </a:rPr>
                <a:t>Gene associated with CAFs (e.g., FN1)</a:t>
              </a:r>
              <a:endParaRPr/>
            </a:p>
            <a:p>
              <a:pPr indent="-171450" lvl="0" marL="171450" marR="0" rtl="0" algn="just">
                <a:lnSpc>
                  <a:spcPct val="150000"/>
                </a:lnSpc>
                <a:spcBef>
                  <a:spcPts val="600"/>
                </a:spcBef>
                <a:spcAft>
                  <a:spcPts val="0"/>
                </a:spcAft>
                <a:buClr>
                  <a:schemeClr val="dk1"/>
                </a:buClr>
                <a:buSzPts val="1400"/>
                <a:buFont typeface="Arial"/>
                <a:buChar char="•"/>
              </a:pPr>
              <a:r>
                <a:rPr lang="en-GB" sz="1400">
                  <a:solidFill>
                    <a:schemeClr val="dk1"/>
                  </a:solidFill>
                  <a:latin typeface="Arial"/>
                  <a:ea typeface="Arial"/>
                  <a:cs typeface="Arial"/>
                  <a:sym typeface="Arial"/>
                </a:rPr>
                <a:t>Gene associated cellular transformation and tumor invasiveness (e.g., FOS)</a:t>
              </a:r>
              <a:endParaRPr/>
            </a:p>
          </p:txBody>
        </p:sp>
        <p:sp>
          <p:nvSpPr>
            <p:cNvPr id="1349" name="Google Shape;1349;p69"/>
            <p:cNvSpPr/>
            <p:nvPr/>
          </p:nvSpPr>
          <p:spPr>
            <a:xfrm>
              <a:off x="8447092" y="4793011"/>
              <a:ext cx="3597766" cy="1969361"/>
            </a:xfrm>
            <a:prstGeom prst="flowChartAlternateProcess">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7"/>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201" name="Google Shape;201;p7"/>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202" name="Google Shape;202;p7"/>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Outline</a:t>
            </a:r>
            <a:endParaRPr b="1" i="0" sz="2800" u="none" cap="none" strike="noStrike">
              <a:solidFill>
                <a:schemeClr val="lt1"/>
              </a:solidFill>
              <a:latin typeface="Arial"/>
              <a:ea typeface="Arial"/>
              <a:cs typeface="Arial"/>
              <a:sym typeface="Arial"/>
            </a:endParaRPr>
          </a:p>
        </p:txBody>
      </p:sp>
      <p:sp>
        <p:nvSpPr>
          <p:cNvPr id="204" name="Google Shape;204;p7"/>
          <p:cNvSpPr txBox="1"/>
          <p:nvPr/>
        </p:nvSpPr>
        <p:spPr>
          <a:xfrm>
            <a:off x="538552" y="870337"/>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First Project: An Integrated Screening to Infer Transcription Factor Regulatory Networks Governing Cell Fate Decisions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205" name="Google Shape;205;p7"/>
          <p:cNvSpPr txBox="1"/>
          <p:nvPr/>
        </p:nvSpPr>
        <p:spPr>
          <a:xfrm>
            <a:off x="538552" y="3833320"/>
            <a:ext cx="10711930" cy="2601225"/>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GB" sz="1800" u="none" cap="none" strike="noStrike">
                <a:solidFill>
                  <a:srgbClr val="000000"/>
                </a:solidFill>
                <a:latin typeface="Arial"/>
                <a:ea typeface="Arial"/>
                <a:cs typeface="Arial"/>
                <a:sym typeface="Arial"/>
              </a:rPr>
              <a:t>Second Project: Spatial Transcriptomics Reveals Sub-Tumoral Identities and Novel Diagnostic Markers in Triple Negative Breast Cancer with Immune Evasion Capacity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Introduction </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Results</a:t>
            </a:r>
            <a:endParaRPr/>
          </a:p>
          <a:p>
            <a:pPr indent="-285750" lvl="1" marL="742950" marR="0" rtl="0" algn="l">
              <a:lnSpc>
                <a:spcPct val="20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Summary and Insights</a:t>
            </a:r>
            <a:endParaRPr b="0" i="0" sz="2000" u="none" cap="none" strike="noStrike">
              <a:solidFill>
                <a:srgbClr val="000000"/>
              </a:solidFill>
              <a:latin typeface="Arial"/>
              <a:ea typeface="Arial"/>
              <a:cs typeface="Arial"/>
              <a:sym typeface="Arial"/>
            </a:endParaRPr>
          </a:p>
        </p:txBody>
      </p:sp>
      <p:sp>
        <p:nvSpPr>
          <p:cNvPr id="206" name="Google Shape;206;p7"/>
          <p:cNvSpPr/>
          <p:nvPr/>
        </p:nvSpPr>
        <p:spPr>
          <a:xfrm>
            <a:off x="105878" y="2531444"/>
            <a:ext cx="11713945" cy="4023360"/>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70"/>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56" name="Google Shape;1356;p70"/>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57" name="Google Shape;1357;p70"/>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0"/>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Gene Set Enrichment Analysis Demonstrate Distinguished Functional Specialization in Tumor and Surrounding Areas</a:t>
            </a:r>
            <a:endParaRPr sz="2800">
              <a:solidFill>
                <a:schemeClr val="lt1"/>
              </a:solidFill>
              <a:latin typeface="Arial"/>
              <a:ea typeface="Arial"/>
              <a:cs typeface="Arial"/>
              <a:sym typeface="Arial"/>
            </a:endParaRPr>
          </a:p>
        </p:txBody>
      </p:sp>
      <p:sp>
        <p:nvSpPr>
          <p:cNvPr id="1359" name="Google Shape;1359;p70"/>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360" name="Google Shape;1360;p70"/>
          <p:cNvPicPr preferRelativeResize="0"/>
          <p:nvPr/>
        </p:nvPicPr>
        <p:blipFill rotWithShape="1">
          <a:blip r:embed="rId5">
            <a:alphaModFix/>
          </a:blip>
          <a:srcRect b="17264" l="18372" r="21657" t="18822"/>
          <a:stretch/>
        </p:blipFill>
        <p:spPr>
          <a:xfrm>
            <a:off x="111226" y="1006593"/>
            <a:ext cx="7548117" cy="5678383"/>
          </a:xfrm>
          <a:prstGeom prst="rect">
            <a:avLst/>
          </a:prstGeom>
          <a:noFill/>
          <a:ln>
            <a:noFill/>
          </a:ln>
        </p:spPr>
      </p:pic>
      <p:pic>
        <p:nvPicPr>
          <p:cNvPr id="1361" name="Google Shape;1361;p70"/>
          <p:cNvPicPr preferRelativeResize="0"/>
          <p:nvPr/>
        </p:nvPicPr>
        <p:blipFill rotWithShape="1">
          <a:blip r:embed="rId6">
            <a:alphaModFix/>
          </a:blip>
          <a:srcRect b="45647" l="13926" r="60648" t="13580"/>
          <a:stretch/>
        </p:blipFill>
        <p:spPr>
          <a:xfrm>
            <a:off x="8774644" y="4141449"/>
            <a:ext cx="2346784" cy="2645047"/>
          </a:xfrm>
          <a:prstGeom prst="rect">
            <a:avLst/>
          </a:prstGeom>
          <a:noFill/>
          <a:ln>
            <a:noFill/>
          </a:ln>
        </p:spPr>
      </p:pic>
      <p:pic>
        <p:nvPicPr>
          <p:cNvPr id="1362" name="Google Shape;1362;p70"/>
          <p:cNvPicPr preferRelativeResize="0"/>
          <p:nvPr/>
        </p:nvPicPr>
        <p:blipFill rotWithShape="1">
          <a:blip r:embed="rId6">
            <a:alphaModFix/>
          </a:blip>
          <a:srcRect b="49933" l="50933" r="21487" t="13580"/>
          <a:stretch/>
        </p:blipFill>
        <p:spPr>
          <a:xfrm>
            <a:off x="8664695" y="1416701"/>
            <a:ext cx="2545661" cy="2367024"/>
          </a:xfrm>
          <a:prstGeom prst="rect">
            <a:avLst/>
          </a:prstGeom>
          <a:noFill/>
          <a:ln>
            <a:noFill/>
          </a:ln>
        </p:spPr>
      </p:pic>
      <p:sp>
        <p:nvSpPr>
          <p:cNvPr id="1363" name="Google Shape;1363;p70"/>
          <p:cNvSpPr txBox="1"/>
          <p:nvPr/>
        </p:nvSpPr>
        <p:spPr>
          <a:xfrm>
            <a:off x="9470663" y="1083951"/>
            <a:ext cx="13855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C00000"/>
                </a:solidFill>
                <a:latin typeface="Arial"/>
                <a:ea typeface="Arial"/>
                <a:cs typeface="Arial"/>
                <a:sym typeface="Arial"/>
              </a:rPr>
              <a:t>Tumor (T)</a:t>
            </a:r>
            <a:endParaRPr b="1" sz="1400">
              <a:solidFill>
                <a:srgbClr val="C00000"/>
              </a:solidFill>
              <a:latin typeface="Calibri"/>
              <a:ea typeface="Calibri"/>
              <a:cs typeface="Calibri"/>
              <a:sym typeface="Calibri"/>
            </a:endParaRPr>
          </a:p>
        </p:txBody>
      </p:sp>
      <p:sp>
        <p:nvSpPr>
          <p:cNvPr id="1364" name="Google Shape;1364;p70"/>
          <p:cNvSpPr txBox="1"/>
          <p:nvPr/>
        </p:nvSpPr>
        <p:spPr>
          <a:xfrm>
            <a:off x="9128445" y="3850738"/>
            <a:ext cx="23117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548135"/>
                </a:solidFill>
                <a:latin typeface="Arial"/>
                <a:ea typeface="Arial"/>
                <a:cs typeface="Arial"/>
                <a:sym typeface="Arial"/>
              </a:rPr>
              <a:t>Surrounding (S)</a:t>
            </a:r>
            <a:endParaRPr b="1" sz="1400">
              <a:solidFill>
                <a:srgbClr val="548135"/>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71"/>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71" name="Google Shape;1371;p71"/>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72" name="Google Shape;1372;p71"/>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1"/>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Ligand-Receptor Analysis to Infer tumor-surrounding crosstalk dynamics </a:t>
            </a:r>
            <a:endParaRPr sz="2800">
              <a:solidFill>
                <a:schemeClr val="lt1"/>
              </a:solidFill>
              <a:latin typeface="Arial"/>
              <a:ea typeface="Arial"/>
              <a:cs typeface="Arial"/>
              <a:sym typeface="Arial"/>
            </a:endParaRPr>
          </a:p>
        </p:txBody>
      </p:sp>
      <p:sp>
        <p:nvSpPr>
          <p:cNvPr id="1374" name="Google Shape;1374;p71"/>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A diagram of a diagram of a network&#10;&#10;Description automatically generated" id="1375" name="Google Shape;1375;p71"/>
          <p:cNvPicPr preferRelativeResize="0"/>
          <p:nvPr/>
        </p:nvPicPr>
        <p:blipFill rotWithShape="1">
          <a:blip r:embed="rId5">
            <a:alphaModFix/>
          </a:blip>
          <a:srcRect b="26429" l="0" r="0" t="38320"/>
          <a:stretch/>
        </p:blipFill>
        <p:spPr>
          <a:xfrm>
            <a:off x="247167" y="2189001"/>
            <a:ext cx="11401616" cy="28326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72"/>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82" name="Google Shape;1382;p72"/>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83" name="Google Shape;1383;p72"/>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Hierarchical Clustering Analysis Identified Distinct Interaction Modules</a:t>
            </a:r>
            <a:endParaRPr sz="2800">
              <a:solidFill>
                <a:schemeClr val="lt1"/>
              </a:solidFill>
              <a:latin typeface="Arial"/>
              <a:ea typeface="Arial"/>
              <a:cs typeface="Arial"/>
              <a:sym typeface="Arial"/>
            </a:endParaRPr>
          </a:p>
        </p:txBody>
      </p:sp>
      <p:sp>
        <p:nvSpPr>
          <p:cNvPr id="1385" name="Google Shape;1385;p72"/>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386" name="Google Shape;1386;p72"/>
          <p:cNvPicPr preferRelativeResize="0"/>
          <p:nvPr/>
        </p:nvPicPr>
        <p:blipFill rotWithShape="1">
          <a:blip r:embed="rId5">
            <a:alphaModFix/>
          </a:blip>
          <a:srcRect b="0" l="0" r="0" t="0"/>
          <a:stretch/>
        </p:blipFill>
        <p:spPr>
          <a:xfrm>
            <a:off x="0" y="818122"/>
            <a:ext cx="12192000" cy="6155488"/>
          </a:xfrm>
          <a:prstGeom prst="rect">
            <a:avLst/>
          </a:prstGeom>
          <a:noFill/>
          <a:ln>
            <a:noFill/>
          </a:ln>
        </p:spPr>
      </p:pic>
      <p:sp>
        <p:nvSpPr>
          <p:cNvPr id="1387" name="Google Shape;1387;p72"/>
          <p:cNvSpPr txBox="1"/>
          <p:nvPr/>
        </p:nvSpPr>
        <p:spPr>
          <a:xfrm>
            <a:off x="10044226" y="6523781"/>
            <a:ext cx="25331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rgbClr val="222222"/>
                </a:solidFill>
                <a:latin typeface="Arial"/>
                <a:ea typeface="Arial"/>
                <a:cs typeface="Arial"/>
                <a:sym typeface="Arial"/>
              </a:rPr>
              <a:t>*Francesco Panariello</a:t>
            </a:r>
            <a:endParaRPr sz="12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73"/>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394" name="Google Shape;1394;p73"/>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395" name="Google Shape;1395;p73"/>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3"/>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Hierarchical Clustering Analysis Identified Distinct Interaction Modules</a:t>
            </a:r>
            <a:endParaRPr sz="2800">
              <a:solidFill>
                <a:schemeClr val="lt1"/>
              </a:solidFill>
              <a:latin typeface="Arial"/>
              <a:ea typeface="Arial"/>
              <a:cs typeface="Arial"/>
              <a:sym typeface="Arial"/>
            </a:endParaRPr>
          </a:p>
        </p:txBody>
      </p:sp>
      <p:sp>
        <p:nvSpPr>
          <p:cNvPr id="1397" name="Google Shape;1397;p73"/>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398" name="Google Shape;1398;p73"/>
          <p:cNvPicPr preferRelativeResize="0"/>
          <p:nvPr/>
        </p:nvPicPr>
        <p:blipFill rotWithShape="1">
          <a:blip r:embed="rId5">
            <a:alphaModFix/>
          </a:blip>
          <a:srcRect b="0" l="0" r="0" t="0"/>
          <a:stretch/>
        </p:blipFill>
        <p:spPr>
          <a:xfrm>
            <a:off x="0" y="792691"/>
            <a:ext cx="12192000" cy="6155488"/>
          </a:xfrm>
          <a:prstGeom prst="rect">
            <a:avLst/>
          </a:prstGeom>
          <a:noFill/>
          <a:ln>
            <a:noFill/>
          </a:ln>
        </p:spPr>
      </p:pic>
      <p:sp>
        <p:nvSpPr>
          <p:cNvPr id="1399" name="Google Shape;1399;p73"/>
          <p:cNvSpPr txBox="1"/>
          <p:nvPr/>
        </p:nvSpPr>
        <p:spPr>
          <a:xfrm>
            <a:off x="10044226" y="6523781"/>
            <a:ext cx="25331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rgbClr val="222222"/>
                </a:solidFill>
                <a:latin typeface="Arial"/>
                <a:ea typeface="Arial"/>
                <a:cs typeface="Arial"/>
                <a:sym typeface="Arial"/>
              </a:rPr>
              <a:t>*Francesco Panariello</a:t>
            </a:r>
            <a:endParaRPr sz="12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74"/>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06" name="Google Shape;1406;p74"/>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07" name="Google Shape;1407;p74"/>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Hierarchical Clustering Analysis Identified Distinct Interaction Modules</a:t>
            </a:r>
            <a:endParaRPr sz="2800">
              <a:solidFill>
                <a:schemeClr val="lt1"/>
              </a:solidFill>
              <a:latin typeface="Arial"/>
              <a:ea typeface="Arial"/>
              <a:cs typeface="Arial"/>
              <a:sym typeface="Arial"/>
            </a:endParaRPr>
          </a:p>
        </p:txBody>
      </p:sp>
      <p:sp>
        <p:nvSpPr>
          <p:cNvPr id="1409" name="Google Shape;1409;p74"/>
          <p:cNvSpPr/>
          <p:nvPr/>
        </p:nvSpPr>
        <p:spPr>
          <a:xfrm>
            <a:off x="3436348" y="6283532"/>
            <a:ext cx="305806" cy="40144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410" name="Google Shape;1410;p74"/>
          <p:cNvPicPr preferRelativeResize="0"/>
          <p:nvPr/>
        </p:nvPicPr>
        <p:blipFill rotWithShape="1">
          <a:blip r:embed="rId5">
            <a:alphaModFix/>
          </a:blip>
          <a:srcRect b="0" l="0" r="0" t="0"/>
          <a:stretch/>
        </p:blipFill>
        <p:spPr>
          <a:xfrm>
            <a:off x="305806" y="1191601"/>
            <a:ext cx="11440238" cy="4872824"/>
          </a:xfrm>
          <a:prstGeom prst="rect">
            <a:avLst/>
          </a:prstGeom>
          <a:noFill/>
          <a:ln>
            <a:noFill/>
          </a:ln>
        </p:spPr>
      </p:pic>
      <p:sp>
        <p:nvSpPr>
          <p:cNvPr id="1411" name="Google Shape;1411;p74"/>
          <p:cNvSpPr txBox="1"/>
          <p:nvPr/>
        </p:nvSpPr>
        <p:spPr>
          <a:xfrm>
            <a:off x="1004433" y="1563700"/>
            <a:ext cx="252194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Interaction module 2</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Cancer programs</a:t>
            </a:r>
            <a:endParaRPr/>
          </a:p>
        </p:txBody>
      </p:sp>
      <p:sp>
        <p:nvSpPr>
          <p:cNvPr id="1412" name="Google Shape;1412;p74"/>
          <p:cNvSpPr txBox="1"/>
          <p:nvPr/>
        </p:nvSpPr>
        <p:spPr>
          <a:xfrm>
            <a:off x="4687131" y="1563699"/>
            <a:ext cx="252194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Interaction module 8</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Inflammatory response</a:t>
            </a:r>
            <a:endParaRPr/>
          </a:p>
        </p:txBody>
      </p:sp>
      <p:sp>
        <p:nvSpPr>
          <p:cNvPr id="1413" name="Google Shape;1413;p74"/>
          <p:cNvSpPr txBox="1"/>
          <p:nvPr/>
        </p:nvSpPr>
        <p:spPr>
          <a:xfrm>
            <a:off x="8054778" y="1575922"/>
            <a:ext cx="330456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Interaction module 11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EMT –ECM involvement in cancer</a:t>
            </a:r>
            <a:endParaRPr/>
          </a:p>
        </p:txBody>
      </p:sp>
      <p:sp>
        <p:nvSpPr>
          <p:cNvPr id="1414" name="Google Shape;1414;p74"/>
          <p:cNvSpPr txBox="1"/>
          <p:nvPr/>
        </p:nvSpPr>
        <p:spPr>
          <a:xfrm>
            <a:off x="2976304" y="5998421"/>
            <a:ext cx="60992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PD-L1 expression is known to be linked to cellular responses to inflammation and immune signaling</a:t>
            </a:r>
            <a:endParaRPr sz="1800">
              <a:solidFill>
                <a:schemeClr val="dk1"/>
              </a:solidFill>
              <a:latin typeface="Calibri"/>
              <a:ea typeface="Calibri"/>
              <a:cs typeface="Calibri"/>
              <a:sym typeface="Calibri"/>
            </a:endParaRPr>
          </a:p>
        </p:txBody>
      </p:sp>
      <p:pic>
        <p:nvPicPr>
          <p:cNvPr id="1415" name="Google Shape;1415;p74"/>
          <p:cNvPicPr preferRelativeResize="0"/>
          <p:nvPr/>
        </p:nvPicPr>
        <p:blipFill rotWithShape="1">
          <a:blip r:embed="rId6">
            <a:alphaModFix/>
          </a:blip>
          <a:srcRect b="0" l="0" r="0" t="0"/>
          <a:stretch/>
        </p:blipFill>
        <p:spPr>
          <a:xfrm rot="-1485115">
            <a:off x="2543747" y="5791906"/>
            <a:ext cx="361388" cy="419254"/>
          </a:xfrm>
          <a:prstGeom prst="rect">
            <a:avLst/>
          </a:prstGeom>
          <a:noFill/>
          <a:ln>
            <a:noFill/>
          </a:ln>
        </p:spPr>
      </p:pic>
      <p:sp>
        <p:nvSpPr>
          <p:cNvPr id="1416" name="Google Shape;1416;p74"/>
          <p:cNvSpPr/>
          <p:nvPr/>
        </p:nvSpPr>
        <p:spPr>
          <a:xfrm>
            <a:off x="2976304" y="5960366"/>
            <a:ext cx="5233842" cy="724610"/>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pic>
        <p:nvPicPr>
          <p:cNvPr id="1422" name="Google Shape;1422;p75"/>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23" name="Google Shape;1423;p75"/>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24" name="Google Shape;1424;p75"/>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5"/>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Efficient and Cost-Effective Clinical Workflow to Spatially Resolve the Heterogeneous Nature of TNBC Architecture Focusing on PD-L1 status</a:t>
            </a:r>
            <a:endParaRPr sz="2800">
              <a:solidFill>
                <a:schemeClr val="lt1"/>
              </a:solidFill>
              <a:latin typeface="Arial"/>
              <a:ea typeface="Arial"/>
              <a:cs typeface="Arial"/>
              <a:sym typeface="Arial"/>
            </a:endParaRPr>
          </a:p>
        </p:txBody>
      </p:sp>
      <p:pic>
        <p:nvPicPr>
          <p:cNvPr id="1426" name="Google Shape;1426;p75"/>
          <p:cNvPicPr preferRelativeResize="0"/>
          <p:nvPr/>
        </p:nvPicPr>
        <p:blipFill rotWithShape="1">
          <a:blip r:embed="rId5">
            <a:alphaModFix/>
          </a:blip>
          <a:srcRect b="39482" l="0" r="0" t="37168"/>
          <a:stretch/>
        </p:blipFill>
        <p:spPr>
          <a:xfrm>
            <a:off x="265581" y="1443037"/>
            <a:ext cx="11174657" cy="3681573"/>
          </a:xfrm>
          <a:prstGeom prst="rect">
            <a:avLst/>
          </a:prstGeom>
          <a:noFill/>
          <a:ln>
            <a:noFill/>
          </a:ln>
        </p:spPr>
      </p:pic>
      <p:sp>
        <p:nvSpPr>
          <p:cNvPr id="1427" name="Google Shape;1427;p75"/>
          <p:cNvSpPr txBox="1"/>
          <p:nvPr/>
        </p:nvSpPr>
        <p:spPr>
          <a:xfrm>
            <a:off x="1104900" y="5414963"/>
            <a:ext cx="8953500" cy="8785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Our workflow is specifically designed to benefit from a minimal requirement of input samples and compatibility with standard laboratory equipment</a:t>
            </a:r>
            <a:endParaRPr sz="1800">
              <a:solidFill>
                <a:schemeClr val="dk1"/>
              </a:solidFill>
              <a:latin typeface="Calibri"/>
              <a:ea typeface="Calibri"/>
              <a:cs typeface="Calibri"/>
              <a:sym typeface="Calibri"/>
            </a:endParaRPr>
          </a:p>
        </p:txBody>
      </p:sp>
      <p:pic>
        <p:nvPicPr>
          <p:cNvPr id="1428" name="Google Shape;1428;p75"/>
          <p:cNvPicPr preferRelativeResize="0"/>
          <p:nvPr/>
        </p:nvPicPr>
        <p:blipFill rotWithShape="1">
          <a:blip r:embed="rId6">
            <a:alphaModFix/>
          </a:blip>
          <a:srcRect b="0" l="0" r="0" t="0"/>
          <a:stretch/>
        </p:blipFill>
        <p:spPr>
          <a:xfrm rot="-1485115">
            <a:off x="915272" y="5262469"/>
            <a:ext cx="325934" cy="419254"/>
          </a:xfrm>
          <a:prstGeom prst="rect">
            <a:avLst/>
          </a:prstGeom>
          <a:noFill/>
          <a:ln>
            <a:noFill/>
          </a:ln>
        </p:spPr>
      </p:pic>
      <p:sp>
        <p:nvSpPr>
          <p:cNvPr id="1429" name="Google Shape;1429;p75"/>
          <p:cNvSpPr/>
          <p:nvPr/>
        </p:nvSpPr>
        <p:spPr>
          <a:xfrm>
            <a:off x="1289050" y="5459396"/>
            <a:ext cx="8585200" cy="87639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0" name="Google Shape;1430;p75"/>
          <p:cNvSpPr/>
          <p:nvPr/>
        </p:nvSpPr>
        <p:spPr>
          <a:xfrm flipH="1">
            <a:off x="495395" y="870337"/>
            <a:ext cx="6629305" cy="4254273"/>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1" name="Google Shape;1431;p75"/>
          <p:cNvSpPr/>
          <p:nvPr/>
        </p:nvSpPr>
        <p:spPr>
          <a:xfrm>
            <a:off x="842475" y="5124610"/>
            <a:ext cx="10854130" cy="1466689"/>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p75"/>
          <p:cNvSpPr/>
          <p:nvPr/>
        </p:nvSpPr>
        <p:spPr>
          <a:xfrm flipH="1">
            <a:off x="9426034" y="1015513"/>
            <a:ext cx="2361283" cy="4254273"/>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pic>
        <p:nvPicPr>
          <p:cNvPr id="1438" name="Google Shape;1438;p76"/>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39" name="Google Shape;1439;p76"/>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40" name="Google Shape;1440;p76"/>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Spatial Transcriptomics and RNA-seq Integration Underscores Novel Diagnostic Marker for PD-L1</a:t>
            </a:r>
            <a:endParaRPr sz="2800">
              <a:solidFill>
                <a:schemeClr val="lt1"/>
              </a:solidFill>
              <a:latin typeface="Arial"/>
              <a:ea typeface="Arial"/>
              <a:cs typeface="Arial"/>
              <a:sym typeface="Arial"/>
            </a:endParaRPr>
          </a:p>
        </p:txBody>
      </p:sp>
      <p:pic>
        <p:nvPicPr>
          <p:cNvPr descr="A group of graphs showing different colored shapes&#10;&#10;Description automatically generated with medium confidence" id="1442" name="Google Shape;1442;p76"/>
          <p:cNvPicPr preferRelativeResize="0"/>
          <p:nvPr/>
        </p:nvPicPr>
        <p:blipFill rotWithShape="1">
          <a:blip r:embed="rId5">
            <a:alphaModFix/>
          </a:blip>
          <a:srcRect b="29361" l="0" r="10264" t="5674"/>
          <a:stretch/>
        </p:blipFill>
        <p:spPr>
          <a:xfrm>
            <a:off x="2" y="1119787"/>
            <a:ext cx="10712822" cy="5482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77"/>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49" name="Google Shape;1449;p77"/>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50" name="Google Shape;1450;p77"/>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Spatial Transcriptomics and RNA-seq Integration Underscores Novel Diagnostic Marker for PD-L1</a:t>
            </a:r>
            <a:endParaRPr sz="2800">
              <a:solidFill>
                <a:schemeClr val="lt1"/>
              </a:solidFill>
              <a:latin typeface="Arial"/>
              <a:ea typeface="Arial"/>
              <a:cs typeface="Arial"/>
              <a:sym typeface="Arial"/>
            </a:endParaRPr>
          </a:p>
        </p:txBody>
      </p:sp>
      <p:pic>
        <p:nvPicPr>
          <p:cNvPr descr="A group of graphs showing different colored shapes&#10;&#10;Description automatically generated with medium confidence" id="1452" name="Google Shape;1452;p77"/>
          <p:cNvPicPr preferRelativeResize="0"/>
          <p:nvPr/>
        </p:nvPicPr>
        <p:blipFill rotWithShape="1">
          <a:blip r:embed="rId5">
            <a:alphaModFix/>
          </a:blip>
          <a:srcRect b="29361" l="0" r="10264" t="5674"/>
          <a:stretch/>
        </p:blipFill>
        <p:spPr>
          <a:xfrm>
            <a:off x="2" y="1119787"/>
            <a:ext cx="10712822" cy="5482850"/>
          </a:xfrm>
          <a:prstGeom prst="rect">
            <a:avLst/>
          </a:prstGeom>
          <a:noFill/>
          <a:ln>
            <a:noFill/>
          </a:ln>
        </p:spPr>
      </p:pic>
      <p:pic>
        <p:nvPicPr>
          <p:cNvPr id="1453" name="Google Shape;1453;p77"/>
          <p:cNvPicPr preferRelativeResize="0"/>
          <p:nvPr/>
        </p:nvPicPr>
        <p:blipFill rotWithShape="1">
          <a:blip r:embed="rId6">
            <a:alphaModFix/>
          </a:blip>
          <a:srcRect b="0" l="0" r="0" t="0"/>
          <a:stretch/>
        </p:blipFill>
        <p:spPr>
          <a:xfrm>
            <a:off x="3804507" y="2038278"/>
            <a:ext cx="3454578" cy="278144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78"/>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60" name="Google Shape;1460;p78"/>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61" name="Google Shape;1461;p78"/>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Diagnostic Markers Prioritization Highlight LY6D as the Most Promising Candidate</a:t>
            </a:r>
            <a:endParaRPr sz="2800">
              <a:solidFill>
                <a:schemeClr val="lt1"/>
              </a:solidFill>
              <a:latin typeface="Arial"/>
              <a:ea typeface="Arial"/>
              <a:cs typeface="Arial"/>
              <a:sym typeface="Arial"/>
            </a:endParaRPr>
          </a:p>
        </p:txBody>
      </p:sp>
      <p:pic>
        <p:nvPicPr>
          <p:cNvPr descr="A graph with numbers and letters&#10;&#10;Description automatically generated" id="1463" name="Google Shape;1463;p78"/>
          <p:cNvPicPr preferRelativeResize="0"/>
          <p:nvPr/>
        </p:nvPicPr>
        <p:blipFill rotWithShape="1">
          <a:blip r:embed="rId5">
            <a:alphaModFix/>
          </a:blip>
          <a:srcRect b="0" l="0" r="0" t="0"/>
          <a:stretch/>
        </p:blipFill>
        <p:spPr>
          <a:xfrm>
            <a:off x="201546" y="1753705"/>
            <a:ext cx="5569971" cy="4187072"/>
          </a:xfrm>
          <a:prstGeom prst="rect">
            <a:avLst/>
          </a:prstGeom>
          <a:noFill/>
          <a:ln>
            <a:noFill/>
          </a:ln>
        </p:spPr>
      </p:pic>
      <p:pic>
        <p:nvPicPr>
          <p:cNvPr id="1464" name="Google Shape;1464;p78"/>
          <p:cNvPicPr preferRelativeResize="0"/>
          <p:nvPr/>
        </p:nvPicPr>
        <p:blipFill rotWithShape="1">
          <a:blip r:embed="rId6">
            <a:alphaModFix/>
          </a:blip>
          <a:srcRect b="0" l="0" r="0" t="0"/>
          <a:stretch/>
        </p:blipFill>
        <p:spPr>
          <a:xfrm>
            <a:off x="5771517" y="1804419"/>
            <a:ext cx="5582440" cy="3946207"/>
          </a:xfrm>
          <a:prstGeom prst="rect">
            <a:avLst/>
          </a:prstGeom>
          <a:noFill/>
          <a:ln>
            <a:noFill/>
          </a:ln>
        </p:spPr>
      </p:pic>
      <p:sp>
        <p:nvSpPr>
          <p:cNvPr id="1465" name="Google Shape;1465;p78"/>
          <p:cNvSpPr txBox="1"/>
          <p:nvPr/>
        </p:nvSpPr>
        <p:spPr>
          <a:xfrm>
            <a:off x="6096000" y="1107374"/>
            <a:ext cx="206184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LY6D spatial representation</a:t>
            </a:r>
            <a:endParaRPr/>
          </a:p>
        </p:txBody>
      </p:sp>
      <p:sp>
        <p:nvSpPr>
          <p:cNvPr id="1466" name="Google Shape;1466;p78"/>
          <p:cNvSpPr txBox="1"/>
          <p:nvPr/>
        </p:nvSpPr>
        <p:spPr>
          <a:xfrm>
            <a:off x="8813222" y="916871"/>
            <a:ext cx="206184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LY6D and CD274 expression in RNAseq</a:t>
            </a:r>
            <a:endParaRPr sz="1800">
              <a:solidFill>
                <a:schemeClr val="dk1"/>
              </a:solidFill>
              <a:latin typeface="Calibri"/>
              <a:ea typeface="Calibri"/>
              <a:cs typeface="Calibri"/>
              <a:sym typeface="Calibri"/>
            </a:endParaRPr>
          </a:p>
        </p:txBody>
      </p:sp>
      <p:sp>
        <p:nvSpPr>
          <p:cNvPr id="1467" name="Google Shape;1467;p78"/>
          <p:cNvSpPr txBox="1"/>
          <p:nvPr/>
        </p:nvSpPr>
        <p:spPr>
          <a:xfrm>
            <a:off x="1682696" y="1193870"/>
            <a:ext cx="34204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Diagnostic marker prioritization</a:t>
            </a:r>
            <a:endParaRPr/>
          </a:p>
        </p:txBody>
      </p:sp>
      <p:sp>
        <p:nvSpPr>
          <p:cNvPr id="1468" name="Google Shape;1468;p78"/>
          <p:cNvSpPr txBox="1"/>
          <p:nvPr/>
        </p:nvSpPr>
        <p:spPr>
          <a:xfrm>
            <a:off x="548639" y="6121054"/>
            <a:ext cx="113525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LY6D emerged as a promising candidate marker with the most </a:t>
            </a:r>
            <a:r>
              <a:rPr b="1" lang="en-GB" sz="1800">
                <a:solidFill>
                  <a:schemeClr val="dk1"/>
                </a:solidFill>
                <a:latin typeface="Arial"/>
                <a:ea typeface="Arial"/>
                <a:cs typeface="Arial"/>
                <a:sym typeface="Arial"/>
              </a:rPr>
              <a:t>consistent</a:t>
            </a:r>
            <a:r>
              <a:rPr lang="en-GB" sz="1800">
                <a:solidFill>
                  <a:schemeClr val="dk1"/>
                </a:solidFill>
                <a:latin typeface="Arial"/>
                <a:ea typeface="Arial"/>
                <a:cs typeface="Arial"/>
                <a:sym typeface="Arial"/>
              </a:rPr>
              <a:t> occurrence in PD-L1 positive sub-tumor regions and demonstrate </a:t>
            </a:r>
            <a:r>
              <a:rPr b="1" lang="en-GB" sz="1800">
                <a:solidFill>
                  <a:schemeClr val="dk1"/>
                </a:solidFill>
                <a:latin typeface="Arial"/>
                <a:ea typeface="Arial"/>
                <a:cs typeface="Arial"/>
                <a:sym typeface="Arial"/>
              </a:rPr>
              <a:t>larger expression dynamic range </a:t>
            </a:r>
            <a:r>
              <a:rPr lang="en-GB" sz="1800">
                <a:solidFill>
                  <a:schemeClr val="dk1"/>
                </a:solidFill>
                <a:latin typeface="Arial"/>
                <a:ea typeface="Arial"/>
                <a:cs typeface="Arial"/>
                <a:sym typeface="Arial"/>
              </a:rPr>
              <a:t>compared to CD274</a:t>
            </a:r>
            <a:endParaRPr sz="1800">
              <a:solidFill>
                <a:schemeClr val="dk1"/>
              </a:solidFill>
              <a:latin typeface="Calibri"/>
              <a:ea typeface="Calibri"/>
              <a:cs typeface="Calibri"/>
              <a:sym typeface="Calibri"/>
            </a:endParaRPr>
          </a:p>
        </p:txBody>
      </p:sp>
      <p:pic>
        <p:nvPicPr>
          <p:cNvPr id="1469" name="Google Shape;1469;p78"/>
          <p:cNvPicPr preferRelativeResize="0"/>
          <p:nvPr/>
        </p:nvPicPr>
        <p:blipFill rotWithShape="1">
          <a:blip r:embed="rId7">
            <a:alphaModFix/>
          </a:blip>
          <a:srcRect b="0" l="0" r="0" t="0"/>
          <a:stretch/>
        </p:blipFill>
        <p:spPr>
          <a:xfrm rot="-1485115">
            <a:off x="207524" y="5807022"/>
            <a:ext cx="361388" cy="419254"/>
          </a:xfrm>
          <a:prstGeom prst="rect">
            <a:avLst/>
          </a:prstGeom>
          <a:noFill/>
          <a:ln>
            <a:noFill/>
          </a:ln>
        </p:spPr>
      </p:pic>
      <p:sp>
        <p:nvSpPr>
          <p:cNvPr id="1470" name="Google Shape;1470;p78"/>
          <p:cNvSpPr/>
          <p:nvPr/>
        </p:nvSpPr>
        <p:spPr>
          <a:xfrm>
            <a:off x="548639" y="6131281"/>
            <a:ext cx="11257281" cy="63610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79"/>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77" name="Google Shape;1477;p79"/>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78" name="Google Shape;1478;p79"/>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Efficient and Cost-Effective Clinical Workflow to Spatially Resolve the Heterogeneous Nature of TNBC Architecture Focusing on PD-L1 status</a:t>
            </a:r>
            <a:endParaRPr sz="2800">
              <a:solidFill>
                <a:schemeClr val="lt1"/>
              </a:solidFill>
              <a:latin typeface="Arial"/>
              <a:ea typeface="Arial"/>
              <a:cs typeface="Arial"/>
              <a:sym typeface="Arial"/>
            </a:endParaRPr>
          </a:p>
        </p:txBody>
      </p:sp>
      <p:pic>
        <p:nvPicPr>
          <p:cNvPr id="1480" name="Google Shape;1480;p79"/>
          <p:cNvPicPr preferRelativeResize="0"/>
          <p:nvPr/>
        </p:nvPicPr>
        <p:blipFill rotWithShape="1">
          <a:blip r:embed="rId5">
            <a:alphaModFix/>
          </a:blip>
          <a:srcRect b="39482" l="0" r="0" t="37168"/>
          <a:stretch/>
        </p:blipFill>
        <p:spPr>
          <a:xfrm>
            <a:off x="265581" y="1443037"/>
            <a:ext cx="11174657" cy="3681573"/>
          </a:xfrm>
          <a:prstGeom prst="rect">
            <a:avLst/>
          </a:prstGeom>
          <a:noFill/>
          <a:ln>
            <a:noFill/>
          </a:ln>
        </p:spPr>
      </p:pic>
      <p:sp>
        <p:nvSpPr>
          <p:cNvPr id="1481" name="Google Shape;1481;p79"/>
          <p:cNvSpPr txBox="1"/>
          <p:nvPr/>
        </p:nvSpPr>
        <p:spPr>
          <a:xfrm>
            <a:off x="1104900" y="5414963"/>
            <a:ext cx="8953500" cy="8785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GB" sz="1800">
                <a:solidFill>
                  <a:schemeClr val="dk1"/>
                </a:solidFill>
                <a:latin typeface="Arial"/>
                <a:ea typeface="Arial"/>
                <a:cs typeface="Arial"/>
                <a:sym typeface="Arial"/>
              </a:rPr>
              <a:t>Our workflow is specifically designed to benefit from a minimal requirement of input samples and compatibility with standard laboratory equipment</a:t>
            </a:r>
            <a:endParaRPr sz="1800">
              <a:solidFill>
                <a:schemeClr val="dk1"/>
              </a:solidFill>
              <a:latin typeface="Calibri"/>
              <a:ea typeface="Calibri"/>
              <a:cs typeface="Calibri"/>
              <a:sym typeface="Calibri"/>
            </a:endParaRPr>
          </a:p>
        </p:txBody>
      </p:sp>
      <p:pic>
        <p:nvPicPr>
          <p:cNvPr id="1482" name="Google Shape;1482;p79"/>
          <p:cNvPicPr preferRelativeResize="0"/>
          <p:nvPr/>
        </p:nvPicPr>
        <p:blipFill rotWithShape="1">
          <a:blip r:embed="rId6">
            <a:alphaModFix/>
          </a:blip>
          <a:srcRect b="0" l="0" r="0" t="0"/>
          <a:stretch/>
        </p:blipFill>
        <p:spPr>
          <a:xfrm rot="-1485115">
            <a:off x="915272" y="5262469"/>
            <a:ext cx="325934" cy="419254"/>
          </a:xfrm>
          <a:prstGeom prst="rect">
            <a:avLst/>
          </a:prstGeom>
          <a:noFill/>
          <a:ln>
            <a:noFill/>
          </a:ln>
        </p:spPr>
      </p:pic>
      <p:sp>
        <p:nvSpPr>
          <p:cNvPr id="1483" name="Google Shape;1483;p79"/>
          <p:cNvSpPr/>
          <p:nvPr/>
        </p:nvSpPr>
        <p:spPr>
          <a:xfrm>
            <a:off x="1289050" y="5459396"/>
            <a:ext cx="8585200" cy="87639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4" name="Google Shape;1484;p79"/>
          <p:cNvSpPr/>
          <p:nvPr/>
        </p:nvSpPr>
        <p:spPr>
          <a:xfrm flipH="1">
            <a:off x="495395" y="870337"/>
            <a:ext cx="6629305" cy="4254273"/>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5" name="Google Shape;1485;p79"/>
          <p:cNvSpPr/>
          <p:nvPr/>
        </p:nvSpPr>
        <p:spPr>
          <a:xfrm>
            <a:off x="842475" y="5124610"/>
            <a:ext cx="10854130" cy="1466689"/>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79"/>
          <p:cNvSpPr/>
          <p:nvPr/>
        </p:nvSpPr>
        <p:spPr>
          <a:xfrm flipH="1">
            <a:off x="7241634" y="1118437"/>
            <a:ext cx="2146206" cy="4254273"/>
          </a:xfrm>
          <a:prstGeom prst="rect">
            <a:avLst/>
          </a:prstGeom>
          <a:solidFill>
            <a:schemeClr val="lt1">
              <a:alpha val="6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8"/>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213" name="Google Shape;213;p8"/>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214" name="Google Shape;214;p8"/>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The paradigm-shifting discoveries of cellular reprogramming</a:t>
            </a:r>
            <a:endParaRPr/>
          </a:p>
        </p:txBody>
      </p:sp>
      <p:sp>
        <p:nvSpPr>
          <p:cNvPr id="216" name="Google Shape;216;p8"/>
          <p:cNvSpPr txBox="1"/>
          <p:nvPr/>
        </p:nvSpPr>
        <p:spPr>
          <a:xfrm>
            <a:off x="188362" y="806783"/>
            <a:ext cx="10782941" cy="170957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GB" sz="1800" u="none" cap="none" strike="noStrike">
                <a:solidFill>
                  <a:srgbClr val="000000"/>
                </a:solidFill>
                <a:latin typeface="Arial"/>
                <a:ea typeface="Arial"/>
                <a:cs typeface="Arial"/>
                <a:sym typeface="Arial"/>
              </a:rPr>
              <a:t>In the last decades, the primary dogma that cellular differentiation was a unidirectional process has been shattered by the discoveries of cellular reprogramming to IPSC and transdifferentiation toward myogenic fate. This has led to a new school of thought in which an ectopic expression of a crucial subset of TFs can re-wire cellular identity.</a:t>
            </a:r>
            <a:endParaRPr b="0" i="0" sz="2300" u="none" cap="none" strike="noStrike">
              <a:solidFill>
                <a:schemeClr val="dk1"/>
              </a:solidFill>
              <a:latin typeface="Calibri"/>
              <a:ea typeface="Calibri"/>
              <a:cs typeface="Calibri"/>
              <a:sym typeface="Calibri"/>
            </a:endParaRPr>
          </a:p>
        </p:txBody>
      </p:sp>
      <p:sp>
        <p:nvSpPr>
          <p:cNvPr id="217" name="Google Shape;217;p8"/>
          <p:cNvSpPr txBox="1"/>
          <p:nvPr/>
        </p:nvSpPr>
        <p:spPr>
          <a:xfrm>
            <a:off x="6862176" y="3091323"/>
            <a:ext cx="502693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600" u="none" cap="none" strike="noStrike">
                <a:solidFill>
                  <a:srgbClr val="202122"/>
                </a:solidFill>
                <a:latin typeface="Arial"/>
                <a:ea typeface="Arial"/>
                <a:cs typeface="Arial"/>
                <a:sym typeface="Arial"/>
              </a:rPr>
              <a:t> </a:t>
            </a:r>
            <a:r>
              <a:rPr b="1" i="0" lang="en-GB" sz="1600" u="none" cap="none" strike="noStrike">
                <a:solidFill>
                  <a:srgbClr val="202122"/>
                </a:solidFill>
                <a:latin typeface="Arial"/>
                <a:ea typeface="Arial"/>
                <a:cs typeface="Arial"/>
                <a:sym typeface="Arial"/>
              </a:rPr>
              <a:t>2012 Nobel Prize in Physiology or Medicine</a:t>
            </a:r>
            <a:endParaRPr b="0" i="0" sz="1600" u="none" cap="none" strike="noStrike">
              <a:solidFill>
                <a:schemeClr val="dk1"/>
              </a:solidFill>
              <a:latin typeface="Calibri"/>
              <a:ea typeface="Calibri"/>
              <a:cs typeface="Calibri"/>
              <a:sym typeface="Calibri"/>
            </a:endParaRPr>
          </a:p>
        </p:txBody>
      </p:sp>
      <p:grpSp>
        <p:nvGrpSpPr>
          <p:cNvPr id="218" name="Google Shape;218;p8"/>
          <p:cNvGrpSpPr/>
          <p:nvPr/>
        </p:nvGrpSpPr>
        <p:grpSpPr>
          <a:xfrm>
            <a:off x="7130835" y="3649576"/>
            <a:ext cx="4489616" cy="1825875"/>
            <a:chOff x="7219782" y="3649576"/>
            <a:chExt cx="4489616" cy="1825875"/>
          </a:xfrm>
        </p:grpSpPr>
        <p:grpSp>
          <p:nvGrpSpPr>
            <p:cNvPr id="219" name="Google Shape;219;p8"/>
            <p:cNvGrpSpPr/>
            <p:nvPr/>
          </p:nvGrpSpPr>
          <p:grpSpPr>
            <a:xfrm>
              <a:off x="8298996" y="3649576"/>
              <a:ext cx="2334369" cy="1420686"/>
              <a:chOff x="8298996" y="3649576"/>
              <a:chExt cx="2334369" cy="1420686"/>
            </a:xfrm>
          </p:grpSpPr>
          <p:pic>
            <p:nvPicPr>
              <p:cNvPr descr="Shinya Yamanaka - Facts - NobelPrize.org" id="220" name="Google Shape;220;p8"/>
              <p:cNvPicPr preferRelativeResize="0"/>
              <p:nvPr/>
            </p:nvPicPr>
            <p:blipFill rotWithShape="1">
              <a:blip r:embed="rId5">
                <a:alphaModFix/>
              </a:blip>
              <a:srcRect b="0" l="0" r="0" t="0"/>
              <a:stretch/>
            </p:blipFill>
            <p:spPr>
              <a:xfrm>
                <a:off x="8298996" y="3649576"/>
                <a:ext cx="1058855" cy="1409634"/>
              </a:xfrm>
              <a:prstGeom prst="rect">
                <a:avLst/>
              </a:prstGeom>
              <a:noFill/>
              <a:ln>
                <a:noFill/>
              </a:ln>
            </p:spPr>
          </p:pic>
          <p:pic>
            <p:nvPicPr>
              <p:cNvPr descr="Sir John B. Gurdon - Facts - NobelPrize.org" id="221" name="Google Shape;221;p8"/>
              <p:cNvPicPr preferRelativeResize="0"/>
              <p:nvPr/>
            </p:nvPicPr>
            <p:blipFill rotWithShape="1">
              <a:blip r:embed="rId6">
                <a:alphaModFix/>
              </a:blip>
              <a:srcRect b="0" l="0" r="0" t="0"/>
              <a:stretch/>
            </p:blipFill>
            <p:spPr>
              <a:xfrm>
                <a:off x="9568148" y="3649576"/>
                <a:ext cx="1065217" cy="1420686"/>
              </a:xfrm>
              <a:prstGeom prst="rect">
                <a:avLst/>
              </a:prstGeom>
              <a:noFill/>
              <a:ln>
                <a:noFill/>
              </a:ln>
            </p:spPr>
          </p:pic>
        </p:grpSp>
        <p:sp>
          <p:nvSpPr>
            <p:cNvPr id="222" name="Google Shape;222;p8"/>
            <p:cNvSpPr txBox="1"/>
            <p:nvPr/>
          </p:nvSpPr>
          <p:spPr>
            <a:xfrm>
              <a:off x="8492115" y="5070263"/>
              <a:ext cx="3217283" cy="4051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800" u="none" cap="none" strike="noStrike">
                  <a:solidFill>
                    <a:schemeClr val="dk1"/>
                  </a:solidFill>
                  <a:latin typeface="Calibri"/>
                  <a:ea typeface="Calibri"/>
                  <a:cs typeface="Calibri"/>
                  <a:sym typeface="Calibri"/>
                </a:rPr>
                <a:t>Sir John B. </a:t>
              </a:r>
              <a:endParaRPr/>
            </a:p>
            <a:p>
              <a:pPr indent="0" lvl="0" marL="0" marR="0" rtl="0" algn="ctr">
                <a:spcBef>
                  <a:spcPts val="0"/>
                </a:spcBef>
                <a:spcAft>
                  <a:spcPts val="0"/>
                </a:spcAft>
                <a:buNone/>
              </a:pPr>
              <a:r>
                <a:rPr b="0" i="0" lang="en-GB" sz="1800" u="none" cap="none" strike="noStrike">
                  <a:solidFill>
                    <a:schemeClr val="dk1"/>
                  </a:solidFill>
                  <a:latin typeface="Calibri"/>
                  <a:ea typeface="Calibri"/>
                  <a:cs typeface="Calibri"/>
                  <a:sym typeface="Calibri"/>
                </a:rPr>
                <a:t>Gurdon</a:t>
              </a:r>
              <a:endParaRPr/>
            </a:p>
          </p:txBody>
        </p:sp>
        <p:sp>
          <p:nvSpPr>
            <p:cNvPr id="223" name="Google Shape;223;p8"/>
            <p:cNvSpPr txBox="1"/>
            <p:nvPr/>
          </p:nvSpPr>
          <p:spPr>
            <a:xfrm>
              <a:off x="7219782" y="5070263"/>
              <a:ext cx="3217283" cy="4051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800" u="none" cap="none" strike="noStrike">
                  <a:solidFill>
                    <a:schemeClr val="dk1"/>
                  </a:solidFill>
                  <a:latin typeface="Calibri"/>
                  <a:ea typeface="Calibri"/>
                  <a:cs typeface="Calibri"/>
                  <a:sym typeface="Calibri"/>
                </a:rPr>
                <a:t>Prof. Shinya </a:t>
              </a:r>
              <a:endParaRPr/>
            </a:p>
            <a:p>
              <a:pPr indent="0" lvl="0" marL="0" marR="0" rtl="0" algn="ctr">
                <a:spcBef>
                  <a:spcPts val="0"/>
                </a:spcBef>
                <a:spcAft>
                  <a:spcPts val="0"/>
                </a:spcAft>
                <a:buNone/>
              </a:pPr>
              <a:r>
                <a:rPr b="0" i="0" lang="en-GB" sz="1800" u="none" cap="none" strike="noStrike">
                  <a:solidFill>
                    <a:schemeClr val="dk1"/>
                  </a:solidFill>
                  <a:latin typeface="Calibri"/>
                  <a:ea typeface="Calibri"/>
                  <a:cs typeface="Calibri"/>
                  <a:sym typeface="Calibri"/>
                </a:rPr>
                <a:t>Yamanaka</a:t>
              </a:r>
              <a:endParaRPr/>
            </a:p>
          </p:txBody>
        </p:sp>
      </p:grpSp>
      <p:pic>
        <p:nvPicPr>
          <p:cNvPr id="224" name="Google Shape;224;p8"/>
          <p:cNvPicPr preferRelativeResize="0"/>
          <p:nvPr/>
        </p:nvPicPr>
        <p:blipFill rotWithShape="1">
          <a:blip r:embed="rId7">
            <a:alphaModFix/>
          </a:blip>
          <a:srcRect b="19952" l="0" r="0" t="14726"/>
          <a:stretch/>
        </p:blipFill>
        <p:spPr>
          <a:xfrm>
            <a:off x="-266694" y="2861986"/>
            <a:ext cx="7929523" cy="362232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80"/>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493" name="Google Shape;1493;p80"/>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494" name="Google Shape;1494;p80"/>
          <p:cNvSpPr/>
          <p:nvPr/>
        </p:nvSpPr>
        <p:spPr>
          <a:xfrm flipH="1" rot="5400000">
            <a:off x="4873767" y="-4911960"/>
            <a:ext cx="965292"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txBox="1"/>
          <p:nvPr/>
        </p:nvSpPr>
        <p:spPr>
          <a:xfrm flipH="1">
            <a:off x="-15" y="-38185"/>
            <a:ext cx="10712822" cy="9652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2800">
                <a:solidFill>
                  <a:schemeClr val="lt1"/>
                </a:solidFill>
                <a:latin typeface="Arial"/>
                <a:ea typeface="Arial"/>
                <a:cs typeface="Arial"/>
                <a:sym typeface="Arial"/>
              </a:rPr>
              <a:t>IHC Shows a High and Consistent Presence of LY6D within PD-L1 Positive </a:t>
            </a:r>
            <a:endParaRPr/>
          </a:p>
          <a:p>
            <a:pPr indent="0" lvl="0" marL="0" marR="0" rtl="0" algn="ctr">
              <a:spcBef>
                <a:spcPts val="0"/>
              </a:spcBef>
              <a:spcAft>
                <a:spcPts val="0"/>
              </a:spcAft>
              <a:buNone/>
            </a:pPr>
            <a:r>
              <a:rPr lang="en-GB" sz="2800">
                <a:solidFill>
                  <a:schemeClr val="lt1"/>
                </a:solidFill>
                <a:latin typeface="Arial"/>
                <a:ea typeface="Arial"/>
                <a:cs typeface="Arial"/>
                <a:sym typeface="Arial"/>
              </a:rPr>
              <a:t>Sub-tumor Areas</a:t>
            </a:r>
            <a:endParaRPr sz="2800">
              <a:solidFill>
                <a:schemeClr val="lt1"/>
              </a:solidFill>
              <a:latin typeface="Arial"/>
              <a:ea typeface="Arial"/>
              <a:cs typeface="Arial"/>
              <a:sym typeface="Arial"/>
            </a:endParaRPr>
          </a:p>
        </p:txBody>
      </p:sp>
      <p:pic>
        <p:nvPicPr>
          <p:cNvPr descr="A collage of images of a brain&#10;&#10;Description automatically generated" id="1496" name="Google Shape;1496;p80"/>
          <p:cNvPicPr preferRelativeResize="0"/>
          <p:nvPr/>
        </p:nvPicPr>
        <p:blipFill rotWithShape="1">
          <a:blip r:embed="rId5">
            <a:alphaModFix/>
          </a:blip>
          <a:srcRect b="5112" l="0" r="0" t="7866"/>
          <a:stretch/>
        </p:blipFill>
        <p:spPr>
          <a:xfrm>
            <a:off x="217169" y="1269945"/>
            <a:ext cx="7687311" cy="4730217"/>
          </a:xfrm>
          <a:prstGeom prst="rect">
            <a:avLst/>
          </a:prstGeom>
          <a:noFill/>
          <a:ln>
            <a:noFill/>
          </a:ln>
        </p:spPr>
      </p:pic>
      <p:pic>
        <p:nvPicPr>
          <p:cNvPr id="1497" name="Google Shape;1497;p80"/>
          <p:cNvPicPr preferRelativeResize="0"/>
          <p:nvPr/>
        </p:nvPicPr>
        <p:blipFill rotWithShape="1">
          <a:blip r:embed="rId6">
            <a:alphaModFix/>
          </a:blip>
          <a:srcRect b="0" l="0" r="0" t="0"/>
          <a:stretch/>
        </p:blipFill>
        <p:spPr>
          <a:xfrm>
            <a:off x="8484066" y="1688464"/>
            <a:ext cx="2875279" cy="4311698"/>
          </a:xfrm>
          <a:prstGeom prst="rect">
            <a:avLst/>
          </a:prstGeom>
          <a:noFill/>
          <a:ln>
            <a:noFill/>
          </a:ln>
        </p:spPr>
      </p:pic>
      <p:sp>
        <p:nvSpPr>
          <p:cNvPr id="1498" name="Google Shape;1498;p80"/>
          <p:cNvSpPr txBox="1"/>
          <p:nvPr/>
        </p:nvSpPr>
        <p:spPr>
          <a:xfrm>
            <a:off x="1855416" y="1010990"/>
            <a:ext cx="34204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Calibri"/>
                <a:ea typeface="Calibri"/>
                <a:cs typeface="Calibri"/>
                <a:sym typeface="Calibri"/>
              </a:rPr>
              <a:t>IHC</a:t>
            </a:r>
            <a:endParaRPr/>
          </a:p>
        </p:txBody>
      </p:sp>
      <p:sp>
        <p:nvSpPr>
          <p:cNvPr id="1499" name="Google Shape;1499;p80"/>
          <p:cNvSpPr txBox="1"/>
          <p:nvPr/>
        </p:nvSpPr>
        <p:spPr>
          <a:xfrm>
            <a:off x="8356230" y="1063329"/>
            <a:ext cx="34204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Calibri"/>
                <a:ea typeface="Calibri"/>
                <a:cs typeface="Calibri"/>
                <a:sym typeface="Calibri"/>
              </a:rPr>
              <a:t>Clinical Cohort of TNBC</a:t>
            </a:r>
            <a:endParaRPr/>
          </a:p>
        </p:txBody>
      </p:sp>
      <p:sp>
        <p:nvSpPr>
          <p:cNvPr id="1500" name="Google Shape;1500;p80"/>
          <p:cNvSpPr txBox="1"/>
          <p:nvPr/>
        </p:nvSpPr>
        <p:spPr>
          <a:xfrm>
            <a:off x="471169" y="6069055"/>
            <a:ext cx="88557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PD-L1 and LY6D consistently co-localized within the same PD-L1 positive tumor regions, with LY6D exhibiting significantly higher signal intensity compared to PD-L1 </a:t>
            </a:r>
            <a:endParaRPr sz="1800">
              <a:solidFill>
                <a:schemeClr val="dk1"/>
              </a:solidFill>
              <a:latin typeface="Calibri"/>
              <a:ea typeface="Calibri"/>
              <a:cs typeface="Calibri"/>
              <a:sym typeface="Calibri"/>
            </a:endParaRPr>
          </a:p>
        </p:txBody>
      </p:sp>
      <p:pic>
        <p:nvPicPr>
          <p:cNvPr id="1501" name="Google Shape;1501;p80"/>
          <p:cNvPicPr preferRelativeResize="0"/>
          <p:nvPr/>
        </p:nvPicPr>
        <p:blipFill rotWithShape="1">
          <a:blip r:embed="rId7">
            <a:alphaModFix/>
          </a:blip>
          <a:srcRect b="0" l="0" r="0" t="0"/>
          <a:stretch/>
        </p:blipFill>
        <p:spPr>
          <a:xfrm rot="-1485115">
            <a:off x="94513" y="5988702"/>
            <a:ext cx="383996" cy="419254"/>
          </a:xfrm>
          <a:prstGeom prst="rect">
            <a:avLst/>
          </a:prstGeom>
          <a:noFill/>
          <a:ln>
            <a:noFill/>
          </a:ln>
        </p:spPr>
      </p:pic>
      <p:sp>
        <p:nvSpPr>
          <p:cNvPr id="1502" name="Google Shape;1502;p80"/>
          <p:cNvSpPr/>
          <p:nvPr/>
        </p:nvSpPr>
        <p:spPr>
          <a:xfrm>
            <a:off x="548639" y="6080481"/>
            <a:ext cx="8524241" cy="636104"/>
          </a:xfrm>
          <a:prstGeom prst="flowChartAlternateProcess">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81"/>
          <p:cNvPicPr preferRelativeResize="0"/>
          <p:nvPr/>
        </p:nvPicPr>
        <p:blipFill rotWithShape="1">
          <a:blip r:embed="rId3">
            <a:alphaModFix/>
          </a:blip>
          <a:srcRect b="0" l="0" r="0" t="0"/>
          <a:stretch/>
        </p:blipFill>
        <p:spPr>
          <a:xfrm>
            <a:off x="10678089" y="57220"/>
            <a:ext cx="681256" cy="485556"/>
          </a:xfrm>
          <a:prstGeom prst="rect">
            <a:avLst/>
          </a:prstGeom>
          <a:noFill/>
          <a:ln>
            <a:noFill/>
          </a:ln>
        </p:spPr>
      </p:pic>
      <p:pic>
        <p:nvPicPr>
          <p:cNvPr id="1509" name="Google Shape;1509;p81"/>
          <p:cNvPicPr preferRelativeResize="0"/>
          <p:nvPr/>
        </p:nvPicPr>
        <p:blipFill rotWithShape="1">
          <a:blip r:embed="rId4">
            <a:alphaModFix/>
          </a:blip>
          <a:srcRect b="0" l="0" r="0" t="0"/>
          <a:stretch/>
        </p:blipFill>
        <p:spPr>
          <a:xfrm>
            <a:off x="11440238" y="80813"/>
            <a:ext cx="672892" cy="474185"/>
          </a:xfrm>
          <a:prstGeom prst="rect">
            <a:avLst/>
          </a:prstGeom>
          <a:noFill/>
          <a:ln>
            <a:noFill/>
          </a:ln>
        </p:spPr>
      </p:pic>
      <p:sp>
        <p:nvSpPr>
          <p:cNvPr id="1510" name="Google Shape;1510;p81"/>
          <p:cNvSpPr/>
          <p:nvPr/>
        </p:nvSpPr>
        <p:spPr>
          <a:xfrm flipH="1" rot="5400000">
            <a:off x="5050413" y="-5088604"/>
            <a:ext cx="612000" cy="10712822"/>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1"/>
          <p:cNvSpPr txBox="1"/>
          <p:nvPr/>
        </p:nvSpPr>
        <p:spPr>
          <a:xfrm flipH="1">
            <a:off x="-11" y="-38189"/>
            <a:ext cx="10712822"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a:solidFill>
                  <a:schemeClr val="lt1"/>
                </a:solidFill>
                <a:latin typeface="Arial"/>
                <a:ea typeface="Arial"/>
                <a:cs typeface="Arial"/>
                <a:sym typeface="Arial"/>
              </a:rPr>
              <a:t>Summary and Insights</a:t>
            </a:r>
            <a:endParaRPr b="1" sz="2800">
              <a:solidFill>
                <a:schemeClr val="lt1"/>
              </a:solidFill>
              <a:latin typeface="Arial"/>
              <a:ea typeface="Arial"/>
              <a:cs typeface="Arial"/>
              <a:sym typeface="Arial"/>
            </a:endParaRPr>
          </a:p>
        </p:txBody>
      </p:sp>
      <p:sp>
        <p:nvSpPr>
          <p:cNvPr id="1512" name="Google Shape;1512;p81"/>
          <p:cNvSpPr txBox="1"/>
          <p:nvPr/>
        </p:nvSpPr>
        <p:spPr>
          <a:xfrm>
            <a:off x="132152" y="669220"/>
            <a:ext cx="11277528" cy="6331157"/>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have developed a novel and efficient clinical workflow that seamlessly integrates spatial transcriptomics with detailed histological examination, bulk RNA-seq and IHC.</a:t>
            </a:r>
            <a:endParaRPr/>
          </a:p>
          <a:p>
            <a:pPr indent="-184150" lvl="1" marL="74295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confirmed the spatial integrity of our sequencing data by conducting a thorough validation analysis using the histological annotations as our benchmark. </a:t>
            </a:r>
            <a:endParaRPr/>
          </a:p>
          <a:p>
            <a:pPr indent="-184150" lvl="1" marL="74295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linked PD-L1 positivity to pathways induced by infiltrating immune cells within the microenvironment or by tumor cells, consistent with previous.</a:t>
            </a:r>
            <a:endParaRPr/>
          </a:p>
          <a:p>
            <a:pPr indent="-184150" lvl="1" marL="74295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identified spatial signatures within the reclassified tumor clusters that were linked to various cancer hallmarks, with a specific focus on breast cancer.</a:t>
            </a:r>
            <a:endParaRPr/>
          </a:p>
          <a:p>
            <a:pPr indent="-184150" lvl="1" marL="74295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successfully pinpointed crucial interaction pairs that are essential for the communication between the tumor and adjacent tissue clusters.</a:t>
            </a:r>
            <a:endParaRPr/>
          </a:p>
          <a:p>
            <a:pPr indent="-184150" lvl="1" marL="742950" marR="0" rtl="0" algn="just">
              <a:lnSpc>
                <a:spcPct val="15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5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We propose LY6D as a complementary diagnostic marker to PD-L1 in immune checkpoint-positive TNBC.</a:t>
            </a:r>
            <a:r>
              <a:rPr b="0" i="0" lang="en-GB" sz="1600" u="none" cap="none" strike="noStrike">
                <a:solidFill>
                  <a:srgbClr val="F9F9F9"/>
                </a:solidFill>
                <a:latin typeface="Arial"/>
                <a:ea typeface="Arial"/>
                <a:cs typeface="Arial"/>
                <a:sym typeface="Arial"/>
              </a:rPr>
              <a:t>and uncovering novel interconnections.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82"/>
          <p:cNvPicPr preferRelativeResize="0"/>
          <p:nvPr/>
        </p:nvPicPr>
        <p:blipFill rotWithShape="1">
          <a:blip r:embed="rId3">
            <a:alphaModFix/>
          </a:blip>
          <a:srcRect b="0" l="0" r="0" t="0"/>
          <a:stretch/>
        </p:blipFill>
        <p:spPr>
          <a:xfrm>
            <a:off x="11293156" y="11590"/>
            <a:ext cx="832485" cy="586650"/>
          </a:xfrm>
          <a:prstGeom prst="rect">
            <a:avLst/>
          </a:prstGeom>
          <a:noFill/>
          <a:ln>
            <a:noFill/>
          </a:ln>
        </p:spPr>
      </p:pic>
      <p:sp>
        <p:nvSpPr>
          <p:cNvPr id="1519" name="Google Shape;1519;p82"/>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2"/>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800">
                <a:solidFill>
                  <a:schemeClr val="lt1"/>
                </a:solidFill>
                <a:latin typeface="Calibri"/>
                <a:ea typeface="Calibri"/>
                <a:cs typeface="Calibri"/>
                <a:sym typeface="Calibri"/>
              </a:rPr>
              <a:t>Acknowledgements</a:t>
            </a:r>
            <a:endParaRPr/>
          </a:p>
        </p:txBody>
      </p:sp>
      <p:pic>
        <p:nvPicPr>
          <p:cNvPr id="1521" name="Google Shape;1521;p82"/>
          <p:cNvPicPr preferRelativeResize="0"/>
          <p:nvPr/>
        </p:nvPicPr>
        <p:blipFill rotWithShape="1">
          <a:blip r:embed="rId3">
            <a:alphaModFix/>
          </a:blip>
          <a:srcRect b="0" l="0" r="0" t="0"/>
          <a:stretch/>
        </p:blipFill>
        <p:spPr>
          <a:xfrm>
            <a:off x="2012276" y="5866543"/>
            <a:ext cx="1204551" cy="848844"/>
          </a:xfrm>
          <a:prstGeom prst="rect">
            <a:avLst/>
          </a:prstGeom>
          <a:noFill/>
          <a:ln>
            <a:noFill/>
          </a:ln>
        </p:spPr>
      </p:pic>
      <p:pic>
        <p:nvPicPr>
          <p:cNvPr descr="Risultati immagini per erc" id="1522" name="Google Shape;1522;p82"/>
          <p:cNvPicPr preferRelativeResize="0"/>
          <p:nvPr/>
        </p:nvPicPr>
        <p:blipFill rotWithShape="1">
          <a:blip r:embed="rId4">
            <a:alphaModFix/>
          </a:blip>
          <a:srcRect b="0" l="0" r="0" t="0"/>
          <a:stretch/>
        </p:blipFill>
        <p:spPr>
          <a:xfrm>
            <a:off x="187273" y="5769081"/>
            <a:ext cx="1550151" cy="1043769"/>
          </a:xfrm>
          <a:prstGeom prst="rect">
            <a:avLst/>
          </a:prstGeom>
          <a:noFill/>
          <a:ln>
            <a:noFill/>
          </a:ln>
        </p:spPr>
      </p:pic>
      <p:pic>
        <p:nvPicPr>
          <p:cNvPr descr="Risultati immagini per armenise foundation" id="1523" name="Google Shape;1523;p82"/>
          <p:cNvPicPr preferRelativeResize="0"/>
          <p:nvPr/>
        </p:nvPicPr>
        <p:blipFill rotWithShape="1">
          <a:blip r:embed="rId5">
            <a:alphaModFix/>
          </a:blip>
          <a:srcRect b="0" l="0" r="0" t="0"/>
          <a:stretch/>
        </p:blipFill>
        <p:spPr>
          <a:xfrm>
            <a:off x="187273" y="4785281"/>
            <a:ext cx="3037676" cy="719797"/>
          </a:xfrm>
          <a:prstGeom prst="rect">
            <a:avLst/>
          </a:prstGeom>
          <a:noFill/>
          <a:ln>
            <a:noFill/>
          </a:ln>
        </p:spPr>
      </p:pic>
      <p:pic>
        <p:nvPicPr>
          <p:cNvPr id="1524" name="Google Shape;1524;p82"/>
          <p:cNvPicPr preferRelativeResize="0"/>
          <p:nvPr/>
        </p:nvPicPr>
        <p:blipFill rotWithShape="1">
          <a:blip r:embed="rId6">
            <a:alphaModFix/>
          </a:blip>
          <a:srcRect b="0" l="0" r="0" t="0"/>
          <a:stretch/>
        </p:blipFill>
        <p:spPr>
          <a:xfrm>
            <a:off x="10128470" y="-2478"/>
            <a:ext cx="842833" cy="600718"/>
          </a:xfrm>
          <a:prstGeom prst="rect">
            <a:avLst/>
          </a:prstGeom>
          <a:noFill/>
          <a:ln>
            <a:noFill/>
          </a:ln>
        </p:spPr>
      </p:pic>
      <p:grpSp>
        <p:nvGrpSpPr>
          <p:cNvPr id="1525" name="Google Shape;1525;p82"/>
          <p:cNvGrpSpPr/>
          <p:nvPr/>
        </p:nvGrpSpPr>
        <p:grpSpPr>
          <a:xfrm>
            <a:off x="8899729" y="871732"/>
            <a:ext cx="2412841" cy="4155172"/>
            <a:chOff x="7869802" y="1553470"/>
            <a:chExt cx="2412841" cy="4155172"/>
          </a:xfrm>
        </p:grpSpPr>
        <p:pic>
          <p:nvPicPr>
            <p:cNvPr id="1526" name="Google Shape;1526;p82"/>
            <p:cNvPicPr preferRelativeResize="0"/>
            <p:nvPr/>
          </p:nvPicPr>
          <p:blipFill rotWithShape="1">
            <a:blip r:embed="rId6">
              <a:alphaModFix/>
            </a:blip>
            <a:srcRect b="0" l="0" r="0" t="0"/>
            <a:stretch/>
          </p:blipFill>
          <p:spPr>
            <a:xfrm>
              <a:off x="8627998" y="1553470"/>
              <a:ext cx="686992" cy="489645"/>
            </a:xfrm>
            <a:prstGeom prst="rect">
              <a:avLst/>
            </a:prstGeom>
            <a:noFill/>
            <a:ln>
              <a:noFill/>
            </a:ln>
          </p:spPr>
        </p:pic>
        <p:sp>
          <p:nvSpPr>
            <p:cNvPr id="1527" name="Google Shape;1527;p82"/>
            <p:cNvSpPr txBox="1"/>
            <p:nvPr/>
          </p:nvSpPr>
          <p:spPr>
            <a:xfrm>
              <a:off x="7869802" y="2169212"/>
              <a:ext cx="2412841" cy="35394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600">
                  <a:solidFill>
                    <a:schemeClr val="dk1"/>
                  </a:solidFill>
                  <a:latin typeface="Calibri"/>
                  <a:ea typeface="Calibri"/>
                  <a:cs typeface="Calibri"/>
                  <a:sym typeface="Calibri"/>
                </a:rPr>
                <a:t>Scientific Office</a:t>
              </a:r>
              <a:endParaRPr/>
            </a:p>
            <a:p>
              <a:pPr indent="0" lvl="0" marL="0" marR="0" rtl="0" algn="ctr">
                <a:spcBef>
                  <a:spcPts val="0"/>
                </a:spcBef>
                <a:spcAft>
                  <a:spcPts val="0"/>
                </a:spcAft>
                <a:buNone/>
              </a:pPr>
              <a:r>
                <a:rPr lang="en-GB" sz="1600">
                  <a:solidFill>
                    <a:schemeClr val="dk1"/>
                  </a:solidFill>
                  <a:latin typeface="Calibri"/>
                  <a:ea typeface="Calibri"/>
                  <a:cs typeface="Calibri"/>
                  <a:sym typeface="Calibri"/>
                </a:rPr>
                <a:t>Valentina Bouché</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b="1" lang="en-GB" sz="1600">
                  <a:solidFill>
                    <a:schemeClr val="dk1"/>
                  </a:solidFill>
                  <a:latin typeface="Calibri"/>
                  <a:ea typeface="Calibri"/>
                  <a:cs typeface="Calibri"/>
                  <a:sym typeface="Calibri"/>
                </a:rPr>
                <a:t>Internal advisor</a:t>
              </a:r>
              <a:endParaRPr/>
            </a:p>
            <a:p>
              <a:pPr indent="0" lvl="0" marL="0" marR="0" rtl="0" algn="ctr">
                <a:spcBef>
                  <a:spcPts val="0"/>
                </a:spcBef>
                <a:spcAft>
                  <a:spcPts val="0"/>
                </a:spcAft>
                <a:buNone/>
              </a:pPr>
              <a:r>
                <a:rPr lang="en-GB" sz="1600">
                  <a:solidFill>
                    <a:schemeClr val="dk1"/>
                  </a:solidFill>
                  <a:latin typeface="Calibri"/>
                  <a:ea typeface="Calibri"/>
                  <a:cs typeface="Calibri"/>
                  <a:sym typeface="Calibri"/>
                </a:rPr>
                <a:t>Gennaro Gambardella</a:t>
              </a:r>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b="1" lang="en-GB" sz="1600">
                  <a:solidFill>
                    <a:schemeClr val="dk1"/>
                  </a:solidFill>
                  <a:latin typeface="Calibri"/>
                  <a:ea typeface="Calibri"/>
                  <a:cs typeface="Calibri"/>
                  <a:sym typeface="Calibri"/>
                </a:rPr>
                <a:t>External advisor</a:t>
              </a:r>
              <a:endParaRPr/>
            </a:p>
            <a:p>
              <a:pPr indent="0" lvl="0" marL="0" marR="0" rtl="0" algn="ctr">
                <a:spcBef>
                  <a:spcPts val="0"/>
                </a:spcBef>
                <a:spcAft>
                  <a:spcPts val="0"/>
                </a:spcAft>
                <a:buNone/>
              </a:pPr>
              <a:r>
                <a:rPr lang="en-GB" sz="1600">
                  <a:solidFill>
                    <a:schemeClr val="dk1"/>
                  </a:solidFill>
                  <a:latin typeface="Calibri"/>
                  <a:ea typeface="Calibri"/>
                  <a:cs typeface="Calibri"/>
                  <a:sym typeface="Calibri"/>
                </a:rPr>
                <a:t>Piero Carninci</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600">
                <a:solidFill>
                  <a:srgbClr val="202124"/>
                </a:solidFill>
                <a:latin typeface="Arial"/>
                <a:ea typeface="Arial"/>
                <a:cs typeface="Arial"/>
                <a:sym typeface="Arial"/>
              </a:endParaRPr>
            </a:p>
            <a:p>
              <a:pPr indent="0" lvl="0" marL="0" marR="0" rtl="0" algn="ctr">
                <a:spcBef>
                  <a:spcPts val="0"/>
                </a:spcBef>
                <a:spcAft>
                  <a:spcPts val="0"/>
                </a:spcAft>
                <a:buNone/>
              </a:pPr>
              <a:r>
                <a:t/>
              </a:r>
              <a:endParaRPr b="0" i="0" sz="1600">
                <a:solidFill>
                  <a:srgbClr val="202124"/>
                </a:solidFill>
                <a:latin typeface="Arial"/>
                <a:ea typeface="Arial"/>
                <a:cs typeface="Arial"/>
                <a:sym typeface="Arial"/>
              </a:endParaRPr>
            </a:p>
            <a:p>
              <a:pPr indent="0" lvl="0" marL="0" marR="0" rtl="0" algn="ctr">
                <a:spcBef>
                  <a:spcPts val="0"/>
                </a:spcBef>
                <a:spcAft>
                  <a:spcPts val="0"/>
                </a:spcAft>
                <a:buNone/>
              </a:pPr>
              <a:r>
                <a:t/>
              </a:r>
              <a:endParaRPr sz="1600">
                <a:solidFill>
                  <a:srgbClr val="202124"/>
                </a:solidFill>
                <a:latin typeface="Arial"/>
                <a:ea typeface="Arial"/>
                <a:cs typeface="Arial"/>
                <a:sym typeface="Arial"/>
              </a:endParaRPr>
            </a:p>
            <a:p>
              <a:pPr indent="0" lvl="0" marL="0" marR="0" rtl="0" algn="ctr">
                <a:spcBef>
                  <a:spcPts val="0"/>
                </a:spcBef>
                <a:spcAft>
                  <a:spcPts val="0"/>
                </a:spcAft>
                <a:buNone/>
              </a:pPr>
              <a:r>
                <a:rPr b="1" i="0" lang="en-GB" sz="1600">
                  <a:solidFill>
                    <a:srgbClr val="202124"/>
                  </a:solidFill>
                  <a:latin typeface="Arial"/>
                  <a:ea typeface="Arial"/>
                  <a:cs typeface="Arial"/>
                  <a:sym typeface="Arial"/>
                </a:rPr>
                <a:t>         Annamaria Carissimo</a:t>
              </a:r>
              <a:endParaRPr b="1" sz="1600">
                <a:solidFill>
                  <a:schemeClr val="dk1"/>
                </a:solidFill>
                <a:latin typeface="Calibri"/>
                <a:ea typeface="Calibri"/>
                <a:cs typeface="Calibri"/>
                <a:sym typeface="Calibri"/>
              </a:endParaRPr>
            </a:p>
          </p:txBody>
        </p:sp>
      </p:grpSp>
      <p:pic>
        <p:nvPicPr>
          <p:cNvPr descr="University of Münster - Wikipedia" id="1528" name="Google Shape;1528;p82"/>
          <p:cNvPicPr preferRelativeResize="0"/>
          <p:nvPr/>
        </p:nvPicPr>
        <p:blipFill rotWithShape="1">
          <a:blip r:embed="rId7">
            <a:alphaModFix/>
          </a:blip>
          <a:srcRect b="0" l="0" r="0" t="0"/>
          <a:stretch/>
        </p:blipFill>
        <p:spPr>
          <a:xfrm>
            <a:off x="9715765" y="5117661"/>
            <a:ext cx="1181314" cy="1181314"/>
          </a:xfrm>
          <a:prstGeom prst="rect">
            <a:avLst/>
          </a:prstGeom>
          <a:noFill/>
          <a:ln>
            <a:noFill/>
          </a:ln>
        </p:spPr>
      </p:pic>
      <p:sp>
        <p:nvSpPr>
          <p:cNvPr id="1529" name="Google Shape;1529;p82"/>
          <p:cNvSpPr txBox="1"/>
          <p:nvPr/>
        </p:nvSpPr>
        <p:spPr>
          <a:xfrm>
            <a:off x="9639037" y="6362576"/>
            <a:ext cx="6097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Michael Ziller</a:t>
            </a:r>
            <a:endParaRPr b="1" sz="1800">
              <a:solidFill>
                <a:schemeClr val="dk1"/>
              </a:solidFill>
              <a:latin typeface="Calibri"/>
              <a:ea typeface="Calibri"/>
              <a:cs typeface="Calibri"/>
              <a:sym typeface="Calibri"/>
            </a:endParaRPr>
          </a:p>
        </p:txBody>
      </p:sp>
      <p:pic>
        <p:nvPicPr>
          <p:cNvPr id="1530" name="Google Shape;1530;p82"/>
          <p:cNvPicPr preferRelativeResize="0"/>
          <p:nvPr/>
        </p:nvPicPr>
        <p:blipFill rotWithShape="1">
          <a:blip r:embed="rId8">
            <a:alphaModFix/>
          </a:blip>
          <a:srcRect b="3046" l="0" r="0" t="0"/>
          <a:stretch/>
        </p:blipFill>
        <p:spPr>
          <a:xfrm>
            <a:off x="8783905" y="4234916"/>
            <a:ext cx="2806498" cy="369332"/>
          </a:xfrm>
          <a:prstGeom prst="rect">
            <a:avLst/>
          </a:prstGeom>
          <a:noFill/>
          <a:ln>
            <a:noFill/>
          </a:ln>
        </p:spPr>
      </p:pic>
      <p:pic>
        <p:nvPicPr>
          <p:cNvPr id="1531" name="Google Shape;1531;p82"/>
          <p:cNvPicPr preferRelativeResize="0"/>
          <p:nvPr/>
        </p:nvPicPr>
        <p:blipFill rotWithShape="1">
          <a:blip r:embed="rId9">
            <a:alphaModFix/>
          </a:blip>
          <a:srcRect b="10306" l="10791" r="72228" t="48770"/>
          <a:stretch/>
        </p:blipFill>
        <p:spPr>
          <a:xfrm>
            <a:off x="147237" y="2745997"/>
            <a:ext cx="1414075" cy="1916853"/>
          </a:xfrm>
          <a:prstGeom prst="rect">
            <a:avLst/>
          </a:prstGeom>
          <a:noFill/>
          <a:ln>
            <a:noFill/>
          </a:ln>
        </p:spPr>
      </p:pic>
      <p:grpSp>
        <p:nvGrpSpPr>
          <p:cNvPr id="1532" name="Google Shape;1532;p82"/>
          <p:cNvGrpSpPr/>
          <p:nvPr/>
        </p:nvGrpSpPr>
        <p:grpSpPr>
          <a:xfrm>
            <a:off x="1775669" y="2745997"/>
            <a:ext cx="1614638" cy="1872383"/>
            <a:chOff x="6673618" y="3630135"/>
            <a:chExt cx="1614638" cy="1872383"/>
          </a:xfrm>
        </p:grpSpPr>
        <p:pic>
          <p:nvPicPr>
            <p:cNvPr descr="Immagine che contiene persona, parete, uomo, nero&#10;&#10;Descrizione generata automaticamente" id="1533" name="Google Shape;1533;p82"/>
            <p:cNvPicPr preferRelativeResize="0"/>
            <p:nvPr/>
          </p:nvPicPr>
          <p:blipFill rotWithShape="1">
            <a:blip r:embed="rId10">
              <a:alphaModFix/>
            </a:blip>
            <a:srcRect b="32605" l="19828" r="28229" t="15451"/>
            <a:stretch/>
          </p:blipFill>
          <p:spPr>
            <a:xfrm>
              <a:off x="6797464" y="3630135"/>
              <a:ext cx="1332653" cy="1332653"/>
            </a:xfrm>
            <a:prstGeom prst="ellipse">
              <a:avLst/>
            </a:prstGeom>
            <a:noFill/>
            <a:ln>
              <a:noFill/>
            </a:ln>
          </p:spPr>
        </p:pic>
        <p:sp>
          <p:nvSpPr>
            <p:cNvPr id="1534" name="Google Shape;1534;p82"/>
            <p:cNvSpPr txBox="1"/>
            <p:nvPr/>
          </p:nvSpPr>
          <p:spPr>
            <a:xfrm>
              <a:off x="6673618" y="4973833"/>
              <a:ext cx="16146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400">
                  <a:solidFill>
                    <a:schemeClr val="dk1"/>
                  </a:solidFill>
                  <a:latin typeface="Calibri"/>
                  <a:ea typeface="Calibri"/>
                  <a:cs typeface="Calibri"/>
                  <a:sym typeface="Calibri"/>
                </a:rPr>
                <a:t>Giuseppe Martone</a:t>
              </a:r>
              <a:endParaRPr/>
            </a:p>
          </p:txBody>
        </p:sp>
        <p:sp>
          <p:nvSpPr>
            <p:cNvPr id="1535" name="Google Shape;1535;p82"/>
            <p:cNvSpPr txBox="1"/>
            <p:nvPr/>
          </p:nvSpPr>
          <p:spPr>
            <a:xfrm>
              <a:off x="7062798" y="5225519"/>
              <a:ext cx="91684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chemeClr val="dk1"/>
                  </a:solidFill>
                  <a:latin typeface="Calibri"/>
                  <a:ea typeface="Calibri"/>
                  <a:cs typeface="Calibri"/>
                  <a:sym typeface="Calibri"/>
                </a:rPr>
                <a:t>Intern</a:t>
              </a:r>
              <a:endParaRPr/>
            </a:p>
          </p:txBody>
        </p:sp>
      </p:grpSp>
      <p:grpSp>
        <p:nvGrpSpPr>
          <p:cNvPr id="1536" name="Google Shape;1536;p82"/>
          <p:cNvGrpSpPr/>
          <p:nvPr/>
        </p:nvGrpSpPr>
        <p:grpSpPr>
          <a:xfrm>
            <a:off x="5027433" y="771593"/>
            <a:ext cx="1730102" cy="1889916"/>
            <a:chOff x="3671113" y="1515787"/>
            <a:chExt cx="1730102" cy="1889916"/>
          </a:xfrm>
        </p:grpSpPr>
        <p:sp>
          <p:nvSpPr>
            <p:cNvPr id="1537" name="Google Shape;1537;p82"/>
            <p:cNvSpPr txBox="1"/>
            <p:nvPr/>
          </p:nvSpPr>
          <p:spPr>
            <a:xfrm>
              <a:off x="3688009" y="2819621"/>
              <a:ext cx="16146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400">
                  <a:solidFill>
                    <a:schemeClr val="dk1"/>
                  </a:solidFill>
                  <a:latin typeface="Calibri"/>
                  <a:ea typeface="Calibri"/>
                  <a:cs typeface="Calibri"/>
                  <a:sym typeface="Calibri"/>
                </a:rPr>
                <a:t>Rosa De Santis</a:t>
              </a:r>
              <a:endParaRPr b="1" sz="1400">
                <a:solidFill>
                  <a:schemeClr val="dk1"/>
                </a:solidFill>
                <a:latin typeface="Calibri"/>
                <a:ea typeface="Calibri"/>
                <a:cs typeface="Calibri"/>
                <a:sym typeface="Calibri"/>
              </a:endParaRPr>
            </a:p>
          </p:txBody>
        </p:sp>
        <p:pic>
          <p:nvPicPr>
            <p:cNvPr descr="Immagine che contiene persona, maglione&#10;&#10;Descrizione generata automaticamente" id="1538" name="Google Shape;1538;p82"/>
            <p:cNvPicPr preferRelativeResize="0"/>
            <p:nvPr/>
          </p:nvPicPr>
          <p:blipFill rotWithShape="1">
            <a:blip r:embed="rId11">
              <a:alphaModFix/>
            </a:blip>
            <a:srcRect b="17281" l="2389" r="-2389" t="7741"/>
            <a:stretch/>
          </p:blipFill>
          <p:spPr>
            <a:xfrm flipH="1">
              <a:off x="3829866" y="1515787"/>
              <a:ext cx="1330925" cy="1328739"/>
            </a:xfrm>
            <a:prstGeom prst="ellipse">
              <a:avLst/>
            </a:prstGeom>
            <a:noFill/>
            <a:ln>
              <a:noFill/>
            </a:ln>
          </p:spPr>
        </p:pic>
        <p:pic>
          <p:nvPicPr>
            <p:cNvPr id="1539" name="Google Shape;1539;p82"/>
            <p:cNvPicPr preferRelativeResize="0"/>
            <p:nvPr/>
          </p:nvPicPr>
          <p:blipFill rotWithShape="1">
            <a:blip r:embed="rId9">
              <a:alphaModFix/>
            </a:blip>
            <a:srcRect b="9592" l="71127" r="8097" t="83557"/>
            <a:stretch/>
          </p:blipFill>
          <p:spPr>
            <a:xfrm>
              <a:off x="3671113" y="3084896"/>
              <a:ext cx="1730102" cy="320807"/>
            </a:xfrm>
            <a:prstGeom prst="rect">
              <a:avLst/>
            </a:prstGeom>
            <a:noFill/>
            <a:ln>
              <a:noFill/>
            </a:ln>
          </p:spPr>
        </p:pic>
      </p:grpSp>
      <p:pic>
        <p:nvPicPr>
          <p:cNvPr id="1540" name="Google Shape;1540;p82"/>
          <p:cNvPicPr preferRelativeResize="0"/>
          <p:nvPr/>
        </p:nvPicPr>
        <p:blipFill rotWithShape="1">
          <a:blip r:embed="rId12">
            <a:alphaModFix/>
          </a:blip>
          <a:srcRect b="0" l="0" r="60156" t="0"/>
          <a:stretch/>
        </p:blipFill>
        <p:spPr>
          <a:xfrm>
            <a:off x="147237" y="690790"/>
            <a:ext cx="3320645" cy="1920406"/>
          </a:xfrm>
          <a:prstGeom prst="rect">
            <a:avLst/>
          </a:prstGeom>
          <a:noFill/>
          <a:ln>
            <a:noFill/>
          </a:ln>
        </p:spPr>
      </p:pic>
      <p:pic>
        <p:nvPicPr>
          <p:cNvPr id="1541" name="Google Shape;1541;p82"/>
          <p:cNvPicPr preferRelativeResize="0"/>
          <p:nvPr/>
        </p:nvPicPr>
        <p:blipFill rotWithShape="1">
          <a:blip r:embed="rId12">
            <a:alphaModFix/>
          </a:blip>
          <a:srcRect b="0" l="81994" r="1828" t="0"/>
          <a:stretch/>
        </p:blipFill>
        <p:spPr>
          <a:xfrm>
            <a:off x="3702189" y="673270"/>
            <a:ext cx="1348282" cy="1920406"/>
          </a:xfrm>
          <a:prstGeom prst="rect">
            <a:avLst/>
          </a:prstGeom>
          <a:noFill/>
          <a:ln>
            <a:noFill/>
          </a:ln>
        </p:spPr>
      </p:pic>
      <p:pic>
        <p:nvPicPr>
          <p:cNvPr id="1542" name="Google Shape;1542;p82"/>
          <p:cNvPicPr preferRelativeResize="0"/>
          <p:nvPr/>
        </p:nvPicPr>
        <p:blipFill rotWithShape="1">
          <a:blip r:embed="rId9">
            <a:alphaModFix/>
          </a:blip>
          <a:srcRect b="10306" l="29860" r="10369" t="48770"/>
          <a:stretch/>
        </p:blipFill>
        <p:spPr>
          <a:xfrm>
            <a:off x="3467882" y="2705156"/>
            <a:ext cx="4977285" cy="19168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9"/>
          <p:cNvPicPr preferRelativeResize="0"/>
          <p:nvPr/>
        </p:nvPicPr>
        <p:blipFill rotWithShape="1">
          <a:blip r:embed="rId3">
            <a:alphaModFix/>
          </a:blip>
          <a:srcRect b="0" l="0" r="0" t="0"/>
          <a:stretch/>
        </p:blipFill>
        <p:spPr>
          <a:xfrm>
            <a:off x="10128470" y="-2478"/>
            <a:ext cx="842833" cy="600718"/>
          </a:xfrm>
          <a:prstGeom prst="rect">
            <a:avLst/>
          </a:prstGeom>
          <a:noFill/>
          <a:ln>
            <a:noFill/>
          </a:ln>
        </p:spPr>
      </p:pic>
      <p:pic>
        <p:nvPicPr>
          <p:cNvPr id="231" name="Google Shape;231;p9"/>
          <p:cNvPicPr preferRelativeResize="0"/>
          <p:nvPr/>
        </p:nvPicPr>
        <p:blipFill rotWithShape="1">
          <a:blip r:embed="rId4">
            <a:alphaModFix/>
          </a:blip>
          <a:srcRect b="0" l="0" r="0" t="0"/>
          <a:stretch/>
        </p:blipFill>
        <p:spPr>
          <a:xfrm>
            <a:off x="11293156" y="11590"/>
            <a:ext cx="832485" cy="586650"/>
          </a:xfrm>
          <a:prstGeom prst="rect">
            <a:avLst/>
          </a:prstGeom>
          <a:noFill/>
          <a:ln>
            <a:noFill/>
          </a:ln>
        </p:spPr>
      </p:pic>
      <p:sp>
        <p:nvSpPr>
          <p:cNvPr id="232" name="Google Shape;232;p9"/>
          <p:cNvSpPr/>
          <p:nvPr/>
        </p:nvSpPr>
        <p:spPr>
          <a:xfrm flipH="1" rot="5400000">
            <a:off x="4597309" y="-4596999"/>
            <a:ext cx="612000" cy="9806614"/>
          </a:xfrm>
          <a:custGeom>
            <a:rect b="b" l="l" r="r" t="t"/>
            <a:pathLst>
              <a:path extrusionOk="0" h="10000" w="10000">
                <a:moveTo>
                  <a:pt x="0" y="191"/>
                </a:moveTo>
                <a:lnTo>
                  <a:pt x="9984" y="0"/>
                </a:lnTo>
                <a:cubicBezTo>
                  <a:pt x="9968" y="3357"/>
                  <a:pt x="10013" y="6643"/>
                  <a:pt x="9997" y="10000"/>
                </a:cubicBezTo>
                <a:lnTo>
                  <a:pt x="0" y="10000"/>
                </a:lnTo>
                <a:lnTo>
                  <a:pt x="0" y="191"/>
                </a:lnTo>
                <a:close/>
              </a:path>
            </a:pathLst>
          </a:custGeom>
          <a:gradFill>
            <a:gsLst>
              <a:gs pos="0">
                <a:srgbClr val="1F3864"/>
              </a:gs>
              <a:gs pos="100000">
                <a:srgbClr val="005DA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txBox="1"/>
          <p:nvPr/>
        </p:nvSpPr>
        <p:spPr>
          <a:xfrm flipH="1">
            <a:off x="-7" y="332"/>
            <a:ext cx="9806614" cy="61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lt1"/>
                </a:solidFill>
                <a:latin typeface="Arial"/>
                <a:ea typeface="Arial"/>
                <a:cs typeface="Arial"/>
                <a:sym typeface="Arial"/>
              </a:rPr>
              <a:t>Pioneer Transcription Factors</a:t>
            </a:r>
            <a:endParaRPr/>
          </a:p>
        </p:txBody>
      </p:sp>
      <p:sp>
        <p:nvSpPr>
          <p:cNvPr id="234" name="Google Shape;234;p9"/>
          <p:cNvSpPr txBox="1"/>
          <p:nvPr/>
        </p:nvSpPr>
        <p:spPr>
          <a:xfrm>
            <a:off x="312490" y="838305"/>
            <a:ext cx="11243406" cy="170957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GB" sz="1800" u="none" cap="none" strike="noStrike">
                <a:solidFill>
                  <a:schemeClr val="dk1"/>
                </a:solidFill>
                <a:latin typeface="Arial"/>
                <a:ea typeface="Arial"/>
                <a:cs typeface="Arial"/>
                <a:sym typeface="Arial"/>
              </a:rPr>
              <a:t>Not all TFs possess the same functional capacity. Some factors, known as '</a:t>
            </a:r>
            <a:r>
              <a:rPr b="1" i="0" lang="en-GB" sz="1800" u="none" cap="none" strike="noStrike">
                <a:solidFill>
                  <a:srgbClr val="C00000"/>
                </a:solidFill>
                <a:latin typeface="Arial"/>
                <a:ea typeface="Arial"/>
                <a:cs typeface="Arial"/>
                <a:sym typeface="Arial"/>
              </a:rPr>
              <a:t>pioneer</a:t>
            </a:r>
            <a:r>
              <a:rPr b="0" i="0" lang="en-GB" sz="1800" u="none" cap="none" strike="noStrike">
                <a:solidFill>
                  <a:schemeClr val="dk1"/>
                </a:solidFill>
                <a:latin typeface="Arial"/>
                <a:ea typeface="Arial"/>
                <a:cs typeface="Arial"/>
                <a:sym typeface="Arial"/>
              </a:rPr>
              <a:t>’ TFs, demonstrate higher functional capacity to re-wire cellular fate. These TFs can interact with heterochromatin, thereby enabling a more permissive cellular state that facilitates the recruitment of other co-factors to further drive the developmental progression.</a:t>
            </a:r>
            <a:endParaRPr b="0" i="0" sz="2300" u="none" cap="none" strike="noStrike">
              <a:solidFill>
                <a:schemeClr val="dk1"/>
              </a:solidFill>
              <a:latin typeface="Calibri"/>
              <a:ea typeface="Calibri"/>
              <a:cs typeface="Calibri"/>
              <a:sym typeface="Calibri"/>
            </a:endParaRPr>
          </a:p>
        </p:txBody>
      </p:sp>
      <p:pic>
        <p:nvPicPr>
          <p:cNvPr id="235" name="Google Shape;235;p9"/>
          <p:cNvPicPr preferRelativeResize="0"/>
          <p:nvPr/>
        </p:nvPicPr>
        <p:blipFill rotWithShape="1">
          <a:blip r:embed="rId5">
            <a:alphaModFix/>
          </a:blip>
          <a:srcRect b="9426" l="0" r="0" t="22223"/>
          <a:stretch/>
        </p:blipFill>
        <p:spPr>
          <a:xfrm>
            <a:off x="1734698" y="2521463"/>
            <a:ext cx="8722603" cy="41734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2021-03-10T12:27:50Z</dcterms:created>
  <dc:creator>Shaked Slovin</dc:creator>
</cp:coreProperties>
</file>